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 id="2147483813" r:id="rId2"/>
    <p:sldMasterId id="2147483829" r:id="rId3"/>
    <p:sldMasterId id="2147483832" r:id="rId4"/>
  </p:sldMasterIdLst>
  <p:notesMasterIdLst>
    <p:notesMasterId r:id="rId31"/>
  </p:notesMasterIdLst>
  <p:sldIdLst>
    <p:sldId id="256" r:id="rId5"/>
    <p:sldId id="257" r:id="rId6"/>
    <p:sldId id="284" r:id="rId7"/>
    <p:sldId id="285" r:id="rId8"/>
    <p:sldId id="272" r:id="rId9"/>
    <p:sldId id="258" r:id="rId10"/>
    <p:sldId id="269" r:id="rId11"/>
    <p:sldId id="270" r:id="rId12"/>
    <p:sldId id="271" r:id="rId13"/>
    <p:sldId id="259" r:id="rId14"/>
    <p:sldId id="268" r:id="rId15"/>
    <p:sldId id="261" r:id="rId16"/>
    <p:sldId id="262" r:id="rId17"/>
    <p:sldId id="264" r:id="rId18"/>
    <p:sldId id="267" r:id="rId19"/>
    <p:sldId id="273" r:id="rId20"/>
    <p:sldId id="274" r:id="rId21"/>
    <p:sldId id="275" r:id="rId22"/>
    <p:sldId id="276" r:id="rId23"/>
    <p:sldId id="277" r:id="rId24"/>
    <p:sldId id="278" r:id="rId25"/>
    <p:sldId id="283" r:id="rId26"/>
    <p:sldId id="279" r:id="rId27"/>
    <p:sldId id="281" r:id="rId28"/>
    <p:sldId id="265" r:id="rId29"/>
    <p:sldId id="282"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363FBA-43FC-4978-ADBF-F000B807EB5A}" type="datetimeFigureOut">
              <a:rPr lang="en-US" smtClean="0"/>
              <a:t>1/25/2011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C8366-BDFA-45B5-B246-E92BAFED4F7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6C8366-BDFA-45B5-B246-E92BAFED4F7A}"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3" name="Text Placeholder 2"/>
          <p:cNvSpPr>
            <a:spLocks noGrp="1"/>
          </p:cNvSpPr>
          <p:nvPr>
            <p:ph type="body" idx="10"/>
          </p:nvPr>
        </p:nvSpPr>
        <p:spPr>
          <a:xfrm>
            <a:off x="722313" y="381000"/>
            <a:ext cx="7772400" cy="1500187"/>
          </a:xfrm>
          <a:prstGeom prst="rect">
            <a:avLst/>
          </a:prstGeom>
        </p:spPr>
        <p:txBody>
          <a:bodyPr anchor="b"/>
          <a:lstStyle>
            <a:lvl1pPr marL="0" indent="0">
              <a:buNone/>
              <a:defRPr sz="2000" spc="3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Date Placeholder 4"/>
          <p:cNvSpPr txBox="1">
            <a:spLocks/>
          </p:cNvSpPr>
          <p:nvPr/>
        </p:nvSpPr>
        <p:spPr>
          <a:xfrm>
            <a:off x="762000" y="6111875"/>
            <a:ext cx="2133600" cy="365125"/>
          </a:xfrm>
          <a:prstGeom prst="rect">
            <a:avLst/>
          </a:prstGeom>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E77A467-2428-41CE-9CFB-92318FBE237F}" type="datetimeFigureOut">
              <a:rPr kumimoji="0" lang="en-US" sz="1800" b="0" i="0" u="none" strike="noStrike" kern="1200" cap="none" spc="0" normalizeH="0" baseline="0" noProof="0" smtClean="0">
                <a:ln>
                  <a:noFill/>
                </a:ln>
                <a:solidFill>
                  <a:schemeClr val="tx2"/>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1/25/2011</a:t>
            </a:fld>
            <a:endParaRPr kumimoji="0" lang="en-US" sz="1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5" name="Title 1"/>
          <p:cNvSpPr>
            <a:spLocks noGrp="1"/>
          </p:cNvSpPr>
          <p:nvPr>
            <p:ph type="title"/>
          </p:nvPr>
        </p:nvSpPr>
        <p:spPr>
          <a:xfrm>
            <a:off x="722376" y="1905000"/>
            <a:ext cx="7772400" cy="1362075"/>
          </a:xfrm>
          <a:prstGeom prst="rect">
            <a:avLst/>
          </a:prstGeom>
        </p:spPr>
        <p:txBody>
          <a:bodyPr anchor="t"/>
          <a:lstStyle>
            <a:lvl1pPr algn="l">
              <a:defRPr sz="4000" b="1" cap="all" spc="300">
                <a:solidFill>
                  <a:schemeClr val="tx2"/>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Title 1"/>
          <p:cNvSpPr>
            <a:spLocks noGrp="1"/>
          </p:cNvSpPr>
          <p:nvPr>
            <p:ph type="title"/>
          </p:nvPr>
        </p:nvSpPr>
        <p:spPr>
          <a:xfrm>
            <a:off x="457200" y="129540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9" name="Content Placeholder 2"/>
          <p:cNvSpPr>
            <a:spLocks noGrp="1"/>
          </p:cNvSpPr>
          <p:nvPr>
            <p:ph idx="1"/>
          </p:nvPr>
        </p:nvSpPr>
        <p:spPr>
          <a:xfrm>
            <a:off x="3575050" y="1295401"/>
            <a:ext cx="5111750" cy="38100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 Placeholder 3"/>
          <p:cNvSpPr>
            <a:spLocks noGrp="1"/>
          </p:cNvSpPr>
          <p:nvPr>
            <p:ph type="body" sz="half" idx="2"/>
          </p:nvPr>
        </p:nvSpPr>
        <p:spPr>
          <a:xfrm>
            <a:off x="457200" y="2457451"/>
            <a:ext cx="3008313" cy="26479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
          <p:cNvSpPr txBox="1">
            <a:spLocks/>
          </p:cNvSpPr>
          <p:nvPr userDrawn="1"/>
        </p:nvSpPr>
        <p:spPr>
          <a:xfrm>
            <a:off x="152400" y="152400"/>
            <a:ext cx="2667000" cy="533401"/>
          </a:xfrm>
          <a:prstGeom prst="rect">
            <a:avLst/>
          </a:prstGeom>
        </p:spPr>
        <p:txBody>
          <a:bodyPr/>
          <a:lstStyle>
            <a:lvl1pPr algn="l">
              <a:defRPr sz="2400" b="1" cap="all" spc="600" baseline="0">
                <a:solidFill>
                  <a:schemeClr val="bg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all" spc="600" normalizeH="0" baseline="0" noProof="0" dirty="0" smtClean="0">
                <a:ln>
                  <a:noFill/>
                </a:ln>
                <a:solidFill>
                  <a:schemeClr val="bg1"/>
                </a:solidFill>
                <a:effectLst/>
                <a:uLnTx/>
                <a:uFillTx/>
                <a:latin typeface="+mj-lt"/>
                <a:ea typeface="+mj-ea"/>
                <a:cs typeface="+mj-cs"/>
              </a:rPr>
              <a:t>SECTION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Title 1"/>
          <p:cNvSpPr>
            <a:spLocks noGrp="1"/>
          </p:cNvSpPr>
          <p:nvPr>
            <p:ph type="title"/>
          </p:nvPr>
        </p:nvSpPr>
        <p:spPr>
          <a:xfrm>
            <a:off x="1792288" y="4416425"/>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9" name="Picture Placeholder 2"/>
          <p:cNvSpPr>
            <a:spLocks noGrp="1"/>
          </p:cNvSpPr>
          <p:nvPr>
            <p:ph type="pic" idx="1"/>
          </p:nvPr>
        </p:nvSpPr>
        <p:spPr>
          <a:xfrm>
            <a:off x="1792288" y="1219200"/>
            <a:ext cx="5486400" cy="31210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ext Placeholder 3"/>
          <p:cNvSpPr>
            <a:spLocks noGrp="1"/>
          </p:cNvSpPr>
          <p:nvPr>
            <p:ph type="body" sz="half" idx="2"/>
          </p:nvPr>
        </p:nvSpPr>
        <p:spPr>
          <a:xfrm>
            <a:off x="1792288" y="4983163"/>
            <a:ext cx="5486400" cy="4270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
          <p:cNvSpPr txBox="1">
            <a:spLocks/>
          </p:cNvSpPr>
          <p:nvPr userDrawn="1"/>
        </p:nvSpPr>
        <p:spPr>
          <a:xfrm>
            <a:off x="152400" y="152400"/>
            <a:ext cx="2667000" cy="533401"/>
          </a:xfrm>
          <a:prstGeom prst="rect">
            <a:avLst/>
          </a:prstGeom>
        </p:spPr>
        <p:txBody>
          <a:bodyPr/>
          <a:lstStyle>
            <a:lvl1pPr algn="l">
              <a:defRPr sz="2400" b="1" cap="all" spc="600" baseline="0">
                <a:solidFill>
                  <a:schemeClr val="bg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all" spc="600" normalizeH="0" baseline="0" noProof="0" dirty="0" smtClean="0">
                <a:ln>
                  <a:noFill/>
                </a:ln>
                <a:solidFill>
                  <a:schemeClr val="bg1"/>
                </a:solidFill>
                <a:effectLst/>
                <a:uLnTx/>
                <a:uFillTx/>
                <a:latin typeface="+mj-lt"/>
                <a:ea typeface="+mj-ea"/>
                <a:cs typeface="+mj-cs"/>
              </a:rPr>
              <a:t>SECTION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1"/>
            <a:ext cx="8229600" cy="3733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ctrTitle" hasCustomPrompt="1"/>
          </p:nvPr>
        </p:nvSpPr>
        <p:spPr>
          <a:xfrm>
            <a:off x="152400" y="152400"/>
            <a:ext cx="2667000" cy="533401"/>
          </a:xfrm>
          <a:prstGeom prst="rect">
            <a:avLst/>
          </a:prstGeom>
        </p:spPr>
        <p:txBody>
          <a:bodyPr/>
          <a:lstStyle>
            <a:lvl1pPr algn="l">
              <a:defRPr sz="2400" b="1" cap="all" spc="600" baseline="0">
                <a:solidFill>
                  <a:schemeClr val="bg1"/>
                </a:solidFill>
              </a:defRPr>
            </a:lvl1pPr>
          </a:lstStyle>
          <a:p>
            <a:r>
              <a:rPr lang="en-US" dirty="0" smtClean="0"/>
              <a:t>SECTION</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71600"/>
            <a:ext cx="40386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71600"/>
            <a:ext cx="40386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ctrTitle" hasCustomPrompt="1"/>
          </p:nvPr>
        </p:nvSpPr>
        <p:spPr>
          <a:xfrm>
            <a:off x="152400" y="152400"/>
            <a:ext cx="2667000" cy="533401"/>
          </a:xfrm>
          <a:prstGeom prst="rect">
            <a:avLst/>
          </a:prstGeom>
        </p:spPr>
        <p:txBody>
          <a:bodyPr/>
          <a:lstStyle>
            <a:lvl1pPr algn="l">
              <a:defRPr sz="2400" b="1" cap="all" spc="600" baseline="0">
                <a:solidFill>
                  <a:schemeClr val="bg1"/>
                </a:solidFill>
              </a:defRPr>
            </a:lvl1pPr>
          </a:lstStyle>
          <a:p>
            <a:r>
              <a:rPr lang="en-US" dirty="0" smtClean="0"/>
              <a:t>SECTION</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1600"/>
            <a:ext cx="4040188" cy="6908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11363"/>
            <a:ext cx="4040188" cy="30940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71600"/>
            <a:ext cx="4041775" cy="6908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11363"/>
            <a:ext cx="4041775" cy="30940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1"/>
          <p:cNvSpPr>
            <a:spLocks noGrp="1"/>
          </p:cNvSpPr>
          <p:nvPr>
            <p:ph type="ctrTitle" hasCustomPrompt="1"/>
          </p:nvPr>
        </p:nvSpPr>
        <p:spPr>
          <a:xfrm>
            <a:off x="152400" y="152400"/>
            <a:ext cx="2667000" cy="533401"/>
          </a:xfrm>
          <a:prstGeom prst="rect">
            <a:avLst/>
          </a:prstGeom>
        </p:spPr>
        <p:txBody>
          <a:bodyPr/>
          <a:lstStyle>
            <a:lvl1pPr algn="l">
              <a:defRPr sz="2400" b="1" cap="all" spc="600" baseline="0">
                <a:solidFill>
                  <a:schemeClr val="bg1"/>
                </a:solidFill>
              </a:defRPr>
            </a:lvl1pPr>
          </a:lstStyle>
          <a:p>
            <a:r>
              <a:rPr lang="en-US" dirty="0" smtClean="0"/>
              <a:t>SECTION</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 y="152400"/>
            <a:ext cx="2667000" cy="533401"/>
          </a:xfrm>
          <a:prstGeom prst="rect">
            <a:avLst/>
          </a:prstGeom>
        </p:spPr>
        <p:txBody>
          <a:bodyPr/>
          <a:lstStyle>
            <a:lvl1pPr algn="l">
              <a:defRPr sz="2400" b="1" cap="all" spc="600" baseline="0">
                <a:solidFill>
                  <a:schemeClr val="bg1"/>
                </a:solidFill>
              </a:defRPr>
            </a:lvl1pPr>
          </a:lstStyle>
          <a:p>
            <a:r>
              <a:rPr lang="en-US" dirty="0" smtClean="0"/>
              <a:t>SECTION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95401"/>
            <a:ext cx="5111750" cy="38100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457451"/>
            <a:ext cx="3008313" cy="26479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1"/>
          <p:cNvSpPr txBox="1">
            <a:spLocks/>
          </p:cNvSpPr>
          <p:nvPr userDrawn="1"/>
        </p:nvSpPr>
        <p:spPr>
          <a:xfrm>
            <a:off x="152400" y="152400"/>
            <a:ext cx="2667000" cy="533401"/>
          </a:xfrm>
          <a:prstGeom prst="rect">
            <a:avLst/>
          </a:prstGeom>
        </p:spPr>
        <p:txBody>
          <a:bodyPr/>
          <a:lstStyle>
            <a:lvl1pPr algn="l">
              <a:defRPr sz="2400" b="1" cap="all" spc="600" baseline="0">
                <a:solidFill>
                  <a:schemeClr val="bg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all" spc="600" normalizeH="0" baseline="0" noProof="0" dirty="0" smtClean="0">
                <a:ln>
                  <a:noFill/>
                </a:ln>
                <a:solidFill>
                  <a:schemeClr val="bg1"/>
                </a:solidFill>
                <a:effectLst/>
                <a:uLnTx/>
                <a:uFillTx/>
                <a:latin typeface="+mj-lt"/>
                <a:ea typeface="+mj-ea"/>
                <a:cs typeface="+mj-cs"/>
              </a:rPr>
              <a:t>SECTION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16425"/>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19200"/>
            <a:ext cx="5486400" cy="31210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4983163"/>
            <a:ext cx="5486400" cy="4270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1"/>
          <p:cNvSpPr txBox="1">
            <a:spLocks/>
          </p:cNvSpPr>
          <p:nvPr userDrawn="1"/>
        </p:nvSpPr>
        <p:spPr>
          <a:xfrm>
            <a:off x="152400" y="152400"/>
            <a:ext cx="2667000" cy="533401"/>
          </a:xfrm>
          <a:prstGeom prst="rect">
            <a:avLst/>
          </a:prstGeom>
        </p:spPr>
        <p:txBody>
          <a:bodyPr/>
          <a:lstStyle>
            <a:lvl1pPr algn="l">
              <a:defRPr sz="2400" b="1" cap="all" spc="600" baseline="0">
                <a:solidFill>
                  <a:schemeClr val="bg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all" spc="600" normalizeH="0" baseline="0" noProof="0" dirty="0" smtClean="0">
                <a:ln>
                  <a:noFill/>
                </a:ln>
                <a:solidFill>
                  <a:schemeClr val="bg1"/>
                </a:solidFill>
                <a:effectLst/>
                <a:uLnTx/>
                <a:uFillTx/>
                <a:latin typeface="+mj-lt"/>
                <a:ea typeface="+mj-ea"/>
                <a:cs typeface="+mj-cs"/>
              </a:rPr>
              <a:t>SECTION</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722313" y="1881187"/>
            <a:ext cx="7772400" cy="1362075"/>
          </a:xfrm>
          <a:prstGeom prst="rect">
            <a:avLst/>
          </a:prstGeom>
        </p:spPr>
        <p:txBody>
          <a:bodyPr anchor="t"/>
          <a:lstStyle>
            <a:lvl1pPr algn="l">
              <a:defRPr sz="4000" b="1" cap="all" spc="30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81000"/>
            <a:ext cx="7772400" cy="1500187"/>
          </a:xfrm>
          <a:prstGeom prst="rect">
            <a:avLst/>
          </a:prstGeom>
        </p:spPr>
        <p:txBody>
          <a:bodyPr anchor="b"/>
          <a:lstStyle>
            <a:lvl1pPr marL="0" indent="0">
              <a:buNone/>
              <a:defRPr sz="2000" spc="3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4"/>
          <p:cNvSpPr>
            <a:spLocks noGrp="1"/>
          </p:cNvSpPr>
          <p:nvPr>
            <p:ph type="dt" sz="half" idx="10"/>
          </p:nvPr>
        </p:nvSpPr>
        <p:spPr>
          <a:xfrm>
            <a:off x="762000" y="6111875"/>
            <a:ext cx="2133600" cy="365125"/>
          </a:xfrm>
          <a:prstGeom prst="rect">
            <a:avLst/>
          </a:prstGeom>
        </p:spPr>
        <p:txBody>
          <a:bodyPr/>
          <a:lstStyle>
            <a:lvl1pPr>
              <a:defRPr>
                <a:solidFill>
                  <a:schemeClr val="bg1"/>
                </a:solidFill>
              </a:defRPr>
            </a:lvl1pPr>
          </a:lstStyle>
          <a:p>
            <a:fld id="{EE77A467-2428-41CE-9CFB-92318FBE237F}" type="datetimeFigureOut">
              <a:rPr lang="en-US" smtClean="0"/>
              <a:pPr/>
              <a:t>1/25/2011</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664DE4-6B41-448D-B94E-A4003AF98186}"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6B4F7-978A-42F1-9BA7-EEE62FF083A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64DE4-6B41-448D-B94E-A4003AF98186}"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6B4F7-978A-42F1-9BA7-EEE62FF083A7}"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664DE4-6B41-448D-B94E-A4003AF98186}"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6B4F7-978A-42F1-9BA7-EEE62FF083A7}"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664DE4-6B41-448D-B94E-A4003AF98186}"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6B4F7-978A-42F1-9BA7-EEE62FF083A7}"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664DE4-6B41-448D-B94E-A4003AF98186}" type="datetimeFigureOut">
              <a:rPr lang="en-US" smtClean="0"/>
              <a:pPr/>
              <a:t>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56B4F7-978A-42F1-9BA7-EEE62FF083A7}"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664DE4-6B41-448D-B94E-A4003AF98186}" type="datetimeFigureOut">
              <a:rPr lang="en-US" smtClean="0"/>
              <a:pPr/>
              <a:t>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56B4F7-978A-42F1-9BA7-EEE62FF083A7}"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64DE4-6B41-448D-B94E-A4003AF98186}" type="datetimeFigureOut">
              <a:rPr lang="en-US" smtClean="0"/>
              <a:pPr/>
              <a:t>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56B4F7-978A-42F1-9BA7-EEE62FF083A7}"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64DE4-6B41-448D-B94E-A4003AF98186}"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6B4F7-978A-42F1-9BA7-EEE62FF083A7}"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64DE4-6B41-448D-B94E-A4003AF98186}"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6B4F7-978A-42F1-9BA7-EEE62FF083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758825"/>
          </a:xfrm>
          <a:prstGeom prst="rect">
            <a:avLst/>
          </a:prstGeom>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791200" y="6405563"/>
            <a:ext cx="3044825" cy="365125"/>
          </a:xfrm>
          <a:prstGeom prst="rect">
            <a:avLst/>
          </a:prstGeom>
        </p:spPr>
        <p:txBody>
          <a:bodyPr/>
          <a:lstStyle>
            <a:lvl1pPr>
              <a:defRPr smtClean="0"/>
            </a:lvl1pPr>
          </a:lstStyle>
          <a:p>
            <a:pPr>
              <a:defRPr/>
            </a:pPr>
            <a:fld id="{70A81E20-A555-4290-A9DA-007F67E38D79}" type="datetime1">
              <a:rPr lang="en-US"/>
              <a:pPr>
                <a:defRPr/>
              </a:pPr>
              <a:t>1/25/2011</a:t>
            </a:fld>
            <a:endParaRPr lang="en-US"/>
          </a:p>
        </p:txBody>
      </p:sp>
      <p:sp>
        <p:nvSpPr>
          <p:cNvPr id="5" name="Footer Placeholder 4"/>
          <p:cNvSpPr>
            <a:spLocks noGrp="1"/>
          </p:cNvSpPr>
          <p:nvPr>
            <p:ph type="ftr" sz="quarter" idx="11"/>
          </p:nvPr>
        </p:nvSpPr>
        <p:spPr>
          <a:xfrm>
            <a:off x="304800" y="6410325"/>
            <a:ext cx="3581400" cy="366713"/>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a:prstGeom prst="rect">
            <a:avLst/>
          </a:prstGeom>
        </p:spPr>
        <p:txBody>
          <a:bodyPr/>
          <a:lstStyle>
            <a:lvl1pPr>
              <a:defRPr smtClean="0"/>
            </a:lvl1pPr>
          </a:lstStyle>
          <a:p>
            <a:pPr>
              <a:defRPr/>
            </a:pPr>
            <a:fld id="{1AD37551-4C12-4DA2-A620-EAE270C6B07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64DE4-6B41-448D-B94E-A4003AF98186}"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6B4F7-978A-42F1-9BA7-EEE62FF083A7}"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64DE4-6B41-448D-B94E-A4003AF98186}"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6B4F7-978A-42F1-9BA7-EEE62FF083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685800" y="1752600"/>
            <a:ext cx="7772400" cy="1470025"/>
          </a:xfrm>
          <a:prstGeom prst="rect">
            <a:avLst/>
          </a:prstGeom>
        </p:spPr>
        <p:txBody>
          <a:bodyPr/>
          <a:lstStyle>
            <a:lvl1pPr>
              <a:defRPr spc="0">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1371600" y="3279775"/>
            <a:ext cx="6400800" cy="1752600"/>
          </a:xfrm>
          <a:prstGeom prst="rect">
            <a:avLst/>
          </a:prstGeom>
        </p:spPr>
        <p:txBody>
          <a:bodyPr/>
          <a:lstStyle>
            <a:lvl1pPr marL="0" indent="0" algn="ctr">
              <a:buNone/>
              <a:defRPr>
                <a:solidFill>
                  <a:schemeClr val="tx1">
                    <a:tint val="7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371601"/>
            <a:ext cx="8229600" cy="3733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ctrTitle" hasCustomPrompt="1"/>
          </p:nvPr>
        </p:nvSpPr>
        <p:spPr>
          <a:xfrm>
            <a:off x="152400" y="152400"/>
            <a:ext cx="2667000" cy="533401"/>
          </a:xfrm>
          <a:prstGeom prst="rect">
            <a:avLst/>
          </a:prstGeom>
        </p:spPr>
        <p:txBody>
          <a:bodyPr/>
          <a:lstStyle>
            <a:lvl1pPr algn="l">
              <a:defRPr sz="2400" b="1" cap="all" spc="600" baseline="0">
                <a:solidFill>
                  <a:schemeClr val="bg1"/>
                </a:solidFill>
              </a:defRPr>
            </a:lvl1pPr>
          </a:lstStyle>
          <a:p>
            <a:r>
              <a:rPr lang="en-US" dirty="0" smtClean="0"/>
              <a:t>SECTION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title"/>
          </p:nvPr>
        </p:nvSpPr>
        <p:spPr>
          <a:xfrm>
            <a:off x="722313" y="2947987"/>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8" name="Text Placeholder 2"/>
          <p:cNvSpPr>
            <a:spLocks noGrp="1"/>
          </p:cNvSpPr>
          <p:nvPr>
            <p:ph type="body" idx="1"/>
          </p:nvPr>
        </p:nvSpPr>
        <p:spPr>
          <a:xfrm>
            <a:off x="722313" y="1447800"/>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sz="half" idx="1"/>
          </p:nvPr>
        </p:nvSpPr>
        <p:spPr>
          <a:xfrm>
            <a:off x="457200" y="1371600"/>
            <a:ext cx="40386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3"/>
          <p:cNvSpPr>
            <a:spLocks noGrp="1"/>
          </p:cNvSpPr>
          <p:nvPr>
            <p:ph sz="half" idx="2"/>
          </p:nvPr>
        </p:nvSpPr>
        <p:spPr>
          <a:xfrm>
            <a:off x="4648200" y="1371600"/>
            <a:ext cx="40386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hasCustomPrompt="1"/>
          </p:nvPr>
        </p:nvSpPr>
        <p:spPr>
          <a:xfrm>
            <a:off x="152400" y="152400"/>
            <a:ext cx="2667000" cy="533401"/>
          </a:xfrm>
          <a:prstGeom prst="rect">
            <a:avLst/>
          </a:prstGeom>
        </p:spPr>
        <p:txBody>
          <a:bodyPr/>
          <a:lstStyle>
            <a:lvl1pPr algn="l">
              <a:defRPr sz="2400" b="1" cap="all" spc="600" baseline="0">
                <a:solidFill>
                  <a:schemeClr val="bg1"/>
                </a:solidFill>
              </a:defRPr>
            </a:lvl1pPr>
          </a:lstStyle>
          <a:p>
            <a:r>
              <a:rPr lang="en-US" dirty="0" smtClean="0"/>
              <a:t>SECTION</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p:cNvSpPr>
            <a:spLocks noGrp="1"/>
          </p:cNvSpPr>
          <p:nvPr>
            <p:ph type="body" idx="1"/>
          </p:nvPr>
        </p:nvSpPr>
        <p:spPr>
          <a:xfrm>
            <a:off x="457200" y="1371600"/>
            <a:ext cx="4040188" cy="6908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3"/>
          <p:cNvSpPr>
            <a:spLocks noGrp="1"/>
          </p:cNvSpPr>
          <p:nvPr>
            <p:ph sz="half" idx="2"/>
          </p:nvPr>
        </p:nvSpPr>
        <p:spPr>
          <a:xfrm>
            <a:off x="457200" y="2011363"/>
            <a:ext cx="4040188" cy="30940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4"/>
          <p:cNvSpPr>
            <a:spLocks noGrp="1"/>
          </p:cNvSpPr>
          <p:nvPr>
            <p:ph type="body" sz="quarter" idx="3"/>
          </p:nvPr>
        </p:nvSpPr>
        <p:spPr>
          <a:xfrm>
            <a:off x="4645025" y="1371600"/>
            <a:ext cx="4041775" cy="6908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4"/>
          </p:nvPr>
        </p:nvSpPr>
        <p:spPr>
          <a:xfrm>
            <a:off x="4645025" y="2011363"/>
            <a:ext cx="4041775" cy="30940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le 1"/>
          <p:cNvSpPr>
            <a:spLocks noGrp="1"/>
          </p:cNvSpPr>
          <p:nvPr>
            <p:ph type="ctrTitle" hasCustomPrompt="1"/>
          </p:nvPr>
        </p:nvSpPr>
        <p:spPr>
          <a:xfrm>
            <a:off x="152400" y="152400"/>
            <a:ext cx="2667000" cy="533401"/>
          </a:xfrm>
          <a:prstGeom prst="rect">
            <a:avLst/>
          </a:prstGeom>
        </p:spPr>
        <p:txBody>
          <a:bodyPr/>
          <a:lstStyle>
            <a:lvl1pPr algn="l">
              <a:defRPr sz="2400" b="1" cap="all" spc="600" baseline="0">
                <a:solidFill>
                  <a:schemeClr val="bg1"/>
                </a:solidFill>
              </a:defRPr>
            </a:lvl1pPr>
          </a:lstStyle>
          <a:p>
            <a:r>
              <a:rPr lang="en-US" dirty="0" smtClean="0"/>
              <a:t>SECTION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152400" y="152400"/>
            <a:ext cx="2667000" cy="533401"/>
          </a:xfrm>
          <a:prstGeom prst="rect">
            <a:avLst/>
          </a:prstGeom>
        </p:spPr>
        <p:txBody>
          <a:bodyPr/>
          <a:lstStyle>
            <a:lvl1pPr algn="l">
              <a:defRPr sz="2400" b="1" cap="all" spc="600" baseline="0">
                <a:solidFill>
                  <a:schemeClr val="bg1"/>
                </a:solidFill>
              </a:defRPr>
            </a:lvl1pPr>
          </a:lstStyle>
          <a:p>
            <a:r>
              <a:rPr lang="en-US" dirty="0" smtClean="0"/>
              <a:t>SECTION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image" Target="../media/image2.png"/><Relationship Id="rId2" Type="http://schemas.openxmlformats.org/officeDocument/2006/relationships/slideLayout" Target="../slideLayouts/slideLayout5.xml"/><Relationship Id="rId16"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4.pn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4.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0" r:id="rId1"/>
    <p:sldLayoutId id="2147483831"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64DE4-6B41-448D-B94E-A4003AF98186}" type="datetimeFigureOut">
              <a:rPr lang="en-US" smtClean="0"/>
              <a:pPr/>
              <a:t>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6B4F7-978A-42F1-9BA7-EEE62FF083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2.xml"/><Relationship Id="rId4" Type="http://schemas.openxmlformats.org/officeDocument/2006/relationships/hyperlink" Target="http://www.learningoutcomeassessment.org/occasionalpaperone.htm#OP1Announcement"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3" Type="http://schemas.openxmlformats.org/officeDocument/2006/relationships/hyperlink" Target="http://www.newleadershipalliance.org/" TargetMode="External"/><Relationship Id="rId2" Type="http://schemas.openxmlformats.org/officeDocument/2006/relationships/notesSlide" Target="../notesSlides/notesSlide26.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2.xml"/><Relationship Id="rId4" Type="http://schemas.openxmlformats.org/officeDocument/2006/relationships/hyperlink" Target="http://www.insidehighered.com/news/2008/10/13/teagl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743200"/>
            <a:ext cx="8610600" cy="838200"/>
          </a:xfrm>
        </p:spPr>
        <p:txBody>
          <a:bodyPr>
            <a:normAutofit fontScale="90000"/>
          </a:bodyPr>
          <a:lstStyle/>
          <a:p>
            <a:pPr>
              <a:defRPr/>
            </a:pPr>
            <a:r>
              <a:rPr lang="en-US" sz="2000" b="1" dirty="0" smtClean="0">
                <a:solidFill>
                  <a:srgbClr val="006699"/>
                </a:solidFill>
              </a:rPr>
              <a:t/>
            </a:r>
            <a:br>
              <a:rPr lang="en-US" sz="2000" b="1" dirty="0" smtClean="0">
                <a:solidFill>
                  <a:srgbClr val="006699"/>
                </a:solidFill>
              </a:rPr>
            </a:br>
            <a:r>
              <a:rPr lang="en-US" sz="2000" b="1" dirty="0" smtClean="0">
                <a:solidFill>
                  <a:srgbClr val="006699"/>
                </a:solidFill>
              </a:rPr>
              <a:t/>
            </a:r>
            <a:br>
              <a:rPr lang="en-US" sz="2000" b="1" dirty="0" smtClean="0">
                <a:solidFill>
                  <a:srgbClr val="006699"/>
                </a:solidFill>
              </a:rPr>
            </a:br>
            <a:r>
              <a:rPr lang="en-US" sz="2000" b="1" dirty="0" smtClean="0">
                <a:solidFill>
                  <a:srgbClr val="006699"/>
                </a:solidFill>
              </a:rPr>
              <a:t/>
            </a:r>
            <a:br>
              <a:rPr lang="en-US" sz="2000" b="1" dirty="0" smtClean="0">
                <a:solidFill>
                  <a:srgbClr val="006699"/>
                </a:solidFill>
              </a:rPr>
            </a:br>
            <a:r>
              <a:rPr lang="en-US" b="1" dirty="0" smtClean="0">
                <a:solidFill>
                  <a:srgbClr val="006699"/>
                </a:solidFill>
              </a:rPr>
              <a:t/>
            </a:r>
            <a:br>
              <a:rPr lang="en-US" b="1" dirty="0" smtClean="0">
                <a:solidFill>
                  <a:srgbClr val="006699"/>
                </a:solidFill>
              </a:rPr>
            </a:br>
            <a:r>
              <a:rPr lang="en-US" sz="2900" b="1" dirty="0" smtClean="0">
                <a:solidFill>
                  <a:srgbClr val="006699"/>
                </a:solidFill>
              </a:rPr>
              <a:t>THE NEW LEADERSHIP ALLIANCE FOR </a:t>
            </a:r>
            <a:br>
              <a:rPr lang="en-US" sz="2900" b="1" dirty="0" smtClean="0">
                <a:solidFill>
                  <a:srgbClr val="006699"/>
                </a:solidFill>
              </a:rPr>
            </a:br>
            <a:r>
              <a:rPr lang="en-US" sz="2900" b="1" dirty="0" smtClean="0">
                <a:solidFill>
                  <a:srgbClr val="006699"/>
                </a:solidFill>
              </a:rPr>
              <a:t>STUDENT LEARNING AND ACCOUNTABILITY</a:t>
            </a:r>
            <a:br>
              <a:rPr lang="en-US" sz="2900" b="1" dirty="0" smtClean="0">
                <a:solidFill>
                  <a:srgbClr val="006699"/>
                </a:solidFill>
              </a:rPr>
            </a:br>
            <a:r>
              <a:rPr lang="en-US" sz="3100" b="1" dirty="0" smtClean="0">
                <a:solidFill>
                  <a:srgbClr val="006699"/>
                </a:solidFill>
              </a:rPr>
              <a:t/>
            </a:r>
            <a:br>
              <a:rPr lang="en-US" sz="3100" b="1" dirty="0" smtClean="0">
                <a:solidFill>
                  <a:srgbClr val="006699"/>
                </a:solidFill>
              </a:rPr>
            </a:br>
            <a:r>
              <a:rPr lang="en-US" sz="3100" b="1" dirty="0" smtClean="0">
                <a:solidFill>
                  <a:srgbClr val="006699"/>
                </a:solidFill>
              </a:rPr>
              <a:t/>
            </a:r>
            <a:br>
              <a:rPr lang="en-US" sz="3100" b="1" dirty="0" smtClean="0">
                <a:solidFill>
                  <a:srgbClr val="006699"/>
                </a:solidFill>
              </a:rPr>
            </a:br>
            <a:r>
              <a:rPr lang="en-US" sz="3100" b="1" dirty="0" smtClean="0">
                <a:solidFill>
                  <a:srgbClr val="006699"/>
                </a:solidFill>
              </a:rPr>
              <a:t> </a:t>
            </a:r>
            <a:br>
              <a:rPr lang="en-US" sz="3100" b="1" dirty="0" smtClean="0">
                <a:solidFill>
                  <a:srgbClr val="006699"/>
                </a:solidFill>
              </a:rPr>
            </a:br>
            <a:endParaRPr lang="en-US" sz="3100" dirty="0" smtClean="0">
              <a:solidFill>
                <a:srgbClr val="006699"/>
              </a:solidFill>
            </a:endParaRPr>
          </a:p>
        </p:txBody>
      </p:sp>
      <p:sp>
        <p:nvSpPr>
          <p:cNvPr id="3" name="Subtitle 2"/>
          <p:cNvSpPr>
            <a:spLocks noGrp="1"/>
          </p:cNvSpPr>
          <p:nvPr>
            <p:ph type="subTitle" idx="1"/>
          </p:nvPr>
        </p:nvSpPr>
        <p:spPr>
          <a:xfrm>
            <a:off x="152400" y="3200400"/>
            <a:ext cx="8763000" cy="1828800"/>
          </a:xfrm>
        </p:spPr>
        <p:txBody>
          <a:bodyPr>
            <a:noAutofit/>
          </a:bodyPr>
          <a:lstStyle/>
          <a:p>
            <a:pPr>
              <a:defRPr/>
            </a:pPr>
            <a:endParaRPr lang="en-US" sz="2000" dirty="0" smtClean="0">
              <a:solidFill>
                <a:srgbClr val="006699"/>
              </a:solidFill>
            </a:endParaRPr>
          </a:p>
          <a:p>
            <a:pPr>
              <a:defRPr/>
            </a:pPr>
            <a:endParaRPr lang="en-US" sz="2000" dirty="0" smtClean="0">
              <a:solidFill>
                <a:srgbClr val="006699"/>
              </a:solidFill>
            </a:endParaRPr>
          </a:p>
          <a:p>
            <a:pPr>
              <a:defRPr/>
            </a:pPr>
            <a:r>
              <a:rPr lang="en-US" sz="2000" dirty="0" smtClean="0">
                <a:solidFill>
                  <a:srgbClr val="006699"/>
                </a:solidFill>
              </a:rPr>
              <a:t>DAVID C. PARIS, EXECUTIVE DIRECTOR</a:t>
            </a:r>
            <a:endParaRPr lang="en-US" sz="800" cap="none" dirty="0" smtClean="0">
              <a:solidFill>
                <a:srgbClr val="006699"/>
              </a:solidFill>
            </a:endParaRPr>
          </a:p>
          <a:p>
            <a:pPr eaLnBrk="1" hangingPunct="1">
              <a:defRPr/>
            </a:pPr>
            <a:r>
              <a:rPr lang="en-US" sz="2200" b="0" cap="none" dirty="0" smtClean="0">
                <a:solidFill>
                  <a:srgbClr val="006699"/>
                </a:solidFill>
              </a:rPr>
              <a:t> </a:t>
            </a:r>
            <a:r>
              <a:rPr lang="en-US" sz="2000" dirty="0" smtClean="0">
                <a:solidFill>
                  <a:srgbClr val="006699"/>
                </a:solidFill>
              </a:rPr>
              <a:t>PROFESSOR OF GOVERNMENT, HAMILTON COLLEGE</a:t>
            </a:r>
            <a:endParaRPr lang="en-US" sz="2000" b="0" cap="none" dirty="0" smtClean="0">
              <a:solidFill>
                <a:srgbClr val="006699"/>
              </a:solidFill>
            </a:endParaRPr>
          </a:p>
        </p:txBody>
      </p:sp>
      <p:sp>
        <p:nvSpPr>
          <p:cNvPr id="4" name="Rectangle 3"/>
          <p:cNvSpPr/>
          <p:nvPr/>
        </p:nvSpPr>
        <p:spPr>
          <a:xfrm>
            <a:off x="457200" y="457200"/>
            <a:ext cx="8382000" cy="492443"/>
          </a:xfrm>
          <a:prstGeom prst="rect">
            <a:avLst/>
          </a:prstGeom>
        </p:spPr>
        <p:txBody>
          <a:bodyPr wrap="square">
            <a:spAutoFit/>
          </a:bodyPr>
          <a:lstStyle/>
          <a:p>
            <a:pPr algn="ctr"/>
            <a:r>
              <a:rPr lang="en-US" sz="2600" b="1" dirty="0" smtClean="0">
                <a:solidFill>
                  <a:schemeClr val="bg1"/>
                </a:solidFill>
              </a:rPr>
              <a:t>PROFESSIONAL RESPONSIBILITY  IN A NEW KEY </a:t>
            </a:r>
            <a:endParaRPr lang="en-US" sz="2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pPr algn="l" eaLnBrk="1" hangingPunct="1"/>
            <a:r>
              <a:rPr lang="en-US" sz="3600" b="1" dirty="0" smtClean="0">
                <a:solidFill>
                  <a:schemeClr val="bg1"/>
                </a:solidFill>
              </a:rPr>
              <a:t>THE PROBLEM CONTINUED</a:t>
            </a:r>
          </a:p>
        </p:txBody>
      </p:sp>
      <p:sp>
        <p:nvSpPr>
          <p:cNvPr id="20483" name="Content Placeholder 2"/>
          <p:cNvSpPr>
            <a:spLocks noGrp="1"/>
          </p:cNvSpPr>
          <p:nvPr>
            <p:ph idx="1"/>
          </p:nvPr>
        </p:nvSpPr>
        <p:spPr>
          <a:xfrm>
            <a:off x="457200" y="1676400"/>
            <a:ext cx="8305800" cy="4144963"/>
          </a:xfrm>
        </p:spPr>
        <p:txBody>
          <a:bodyPr>
            <a:normAutofit/>
          </a:bodyPr>
          <a:lstStyle/>
          <a:p>
            <a:pPr>
              <a:buSzPct val="125000"/>
              <a:buBlip>
                <a:blip r:embed="rId3"/>
              </a:buBlip>
            </a:pPr>
            <a:r>
              <a:rPr lang="en-US" sz="2000" dirty="0" smtClean="0"/>
              <a:t>The tensions between assessment and accountability (Ewell, 1987, 2009) </a:t>
            </a:r>
            <a:r>
              <a:rPr lang="en-US" sz="2000" dirty="0" smtClean="0">
                <a:hlinkClick r:id="rId4"/>
              </a:rPr>
              <a:t>http://www.learningoutcomeassessment.org/occasionalpaperone.htm#OP1Announcement</a:t>
            </a:r>
            <a:endParaRPr lang="en-US" sz="2000" dirty="0" smtClean="0"/>
          </a:p>
          <a:p>
            <a:pPr>
              <a:buSzPct val="125000"/>
              <a:buBlip>
                <a:blip r:embed="rId3"/>
              </a:buBlip>
            </a:pPr>
            <a:endParaRPr lang="en-US" sz="1000" dirty="0" smtClean="0"/>
          </a:p>
          <a:p>
            <a:pPr eaLnBrk="1" hangingPunct="1">
              <a:buSzPct val="125000"/>
              <a:buFont typeface="Wingdings 2" charset="2"/>
              <a:buBlip>
                <a:blip r:embed="rId3"/>
              </a:buBlip>
            </a:pPr>
            <a:r>
              <a:rPr lang="en-US" sz="2000" dirty="0" smtClean="0"/>
              <a:t>The dilemmas of a loosely-joined “system”:</a:t>
            </a:r>
          </a:p>
          <a:p>
            <a:pPr lvl="1">
              <a:buClr>
                <a:schemeClr val="tx2"/>
              </a:buClr>
              <a:buFont typeface="Arial" pitchFamily="34" charset="0"/>
              <a:buChar char="•"/>
            </a:pPr>
            <a:r>
              <a:rPr lang="en-US" sz="2000" dirty="0" smtClean="0"/>
              <a:t>Compliance vs. Quality Assurance.</a:t>
            </a:r>
          </a:p>
          <a:p>
            <a:pPr lvl="1">
              <a:buClr>
                <a:schemeClr val="tx2"/>
              </a:buClr>
              <a:buFont typeface="Arial" pitchFamily="34" charset="0"/>
              <a:buChar char="•"/>
            </a:pPr>
            <a:r>
              <a:rPr lang="en-US" sz="2000" dirty="0" smtClean="0"/>
              <a:t>Private Candor vs. Public Transparency.</a:t>
            </a:r>
          </a:p>
          <a:p>
            <a:pPr lvl="1">
              <a:buClr>
                <a:schemeClr val="tx2"/>
              </a:buClr>
              <a:buFont typeface="Arial" pitchFamily="34" charset="0"/>
              <a:buChar char="•"/>
            </a:pPr>
            <a:r>
              <a:rPr lang="en-US" sz="2000" dirty="0" smtClean="0"/>
              <a:t>Assessment vs. Accountability.</a:t>
            </a:r>
          </a:p>
          <a:p>
            <a:pPr lvl="1">
              <a:buClr>
                <a:schemeClr val="tx2"/>
              </a:buClr>
              <a:buFont typeface="Arial" pitchFamily="34" charset="0"/>
              <a:buChar char="•"/>
            </a:pPr>
            <a:r>
              <a:rPr lang="en-US" sz="2000" dirty="0" smtClean="0"/>
              <a:t>Difference vs. Comparability.</a:t>
            </a:r>
          </a:p>
          <a:p>
            <a:pPr lvl="1">
              <a:buClr>
                <a:schemeClr val="tx2"/>
              </a:buClr>
              <a:buFont typeface="Arial" pitchFamily="34" charset="0"/>
              <a:buChar char="•"/>
            </a:pPr>
            <a:r>
              <a:rPr lang="en-US" sz="2000" dirty="0" smtClean="0"/>
              <a:t>“Trust us.” vs. “How good?” / “Show me.”</a:t>
            </a:r>
          </a:p>
          <a:p>
            <a:pPr lvl="1">
              <a:buClr>
                <a:schemeClr val="tx2"/>
              </a:buClr>
              <a:buFont typeface="Arial" pitchFamily="34" charset="0"/>
              <a:buChar char="•"/>
            </a:pPr>
            <a:endParaRPr lang="en-US" sz="1000" dirty="0" smtClean="0"/>
          </a:p>
          <a:p>
            <a:pPr eaLnBrk="1" hangingPunct="1">
              <a:buSzPct val="125000"/>
              <a:buFont typeface="Wingdings 2" charset="2"/>
              <a:buBlip>
                <a:blip r:embed="rId3"/>
              </a:buBlip>
            </a:pPr>
            <a:r>
              <a:rPr lang="en-US" sz="2000" dirty="0" err="1" smtClean="0"/>
              <a:t>Tevye’s</a:t>
            </a:r>
            <a:r>
              <a:rPr lang="en-US" sz="2000" dirty="0" smtClean="0"/>
              <a:t> response to dilemmas.</a:t>
            </a:r>
          </a:p>
          <a:p>
            <a:pPr eaLnBrk="1" hangingPunct="1">
              <a:lnSpc>
                <a:spcPct val="90000"/>
              </a:lnSpc>
              <a:buSzPct val="125000"/>
              <a:buFont typeface="Wingdings 2" charset="2"/>
              <a:buBlip>
                <a:blip r:embed="rId3"/>
              </a:buBlip>
            </a:pPr>
            <a:endParaRPr lang="en-US" sz="1000" dirty="0" smtClean="0"/>
          </a:p>
          <a:p>
            <a:pPr eaLnBrk="1" hangingPunct="1">
              <a:lnSpc>
                <a:spcPct val="90000"/>
              </a:lnSpc>
              <a:buNone/>
            </a:pPr>
            <a:endParaRPr lang="en-US" sz="25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pPr algn="l" eaLnBrk="1" hangingPunct="1"/>
            <a:r>
              <a:rPr lang="en-US" sz="3600" b="1" dirty="0" smtClean="0">
                <a:solidFill>
                  <a:schemeClr val="bg1"/>
                </a:solidFill>
              </a:rPr>
              <a:t>WHAT IF “WE” GOVERN US?</a:t>
            </a:r>
            <a:endParaRPr lang="en-US" sz="3600" dirty="0" smtClean="0">
              <a:solidFill>
                <a:schemeClr val="bg1"/>
              </a:solidFill>
            </a:endParaRPr>
          </a:p>
        </p:txBody>
      </p:sp>
      <p:sp>
        <p:nvSpPr>
          <p:cNvPr id="21507" name="Content Placeholder 2"/>
          <p:cNvSpPr>
            <a:spLocks noGrp="1"/>
          </p:cNvSpPr>
          <p:nvPr>
            <p:ph idx="1"/>
          </p:nvPr>
        </p:nvSpPr>
        <p:spPr/>
        <p:txBody>
          <a:bodyPr/>
          <a:lstStyle/>
          <a:p>
            <a:pPr eaLnBrk="1" hangingPunct="1">
              <a:buSzPct val="125000"/>
              <a:buFont typeface="Wingdings 2" charset="2"/>
              <a:buBlip>
                <a:blip r:embed="rId3"/>
              </a:buBlip>
            </a:pPr>
            <a:r>
              <a:rPr lang="en-US" sz="1600" dirty="0" smtClean="0"/>
              <a:t>Professionalism: expertise, autonomy, the public interest, and self-regulation.</a:t>
            </a:r>
          </a:p>
          <a:p>
            <a:pPr eaLnBrk="1" hangingPunct="1">
              <a:buFont typeface="Wingdings 2" charset="2"/>
              <a:buNone/>
            </a:pPr>
            <a:endParaRPr lang="en-US" sz="1000" dirty="0" smtClean="0"/>
          </a:p>
          <a:p>
            <a:pPr eaLnBrk="1" hangingPunct="1">
              <a:buSzPct val="125000"/>
              <a:buFont typeface="Wingdings 2" charset="2"/>
              <a:buBlip>
                <a:blip r:embed="rId3"/>
              </a:buBlip>
            </a:pPr>
            <a:r>
              <a:rPr lang="en-US" sz="1600" dirty="0" smtClean="0"/>
              <a:t>AAUP 1940 “Statement of Principles”:</a:t>
            </a:r>
          </a:p>
          <a:p>
            <a:pPr lvl="1" eaLnBrk="1" hangingPunct="1">
              <a:buClr>
                <a:srgbClr val="4EA5D8"/>
              </a:buClr>
              <a:buSzPct val="125000"/>
              <a:buFont typeface="Arial" charset="0"/>
              <a:buChar char="•"/>
            </a:pPr>
            <a:r>
              <a:rPr lang="en-US" sz="1600" dirty="0" smtClean="0">
                <a:solidFill>
                  <a:schemeClr val="tx1"/>
                </a:solidFill>
              </a:rPr>
              <a:t>The politics of self-regulation.</a:t>
            </a:r>
          </a:p>
          <a:p>
            <a:pPr lvl="1" eaLnBrk="1" hangingPunct="1">
              <a:buClr>
                <a:srgbClr val="4EA5D8"/>
              </a:buClr>
              <a:buSzPct val="125000"/>
              <a:buFont typeface="Arial" charset="0"/>
              <a:buChar char="•"/>
            </a:pPr>
            <a:r>
              <a:rPr lang="en-US" sz="1600" dirty="0" smtClean="0">
                <a:solidFill>
                  <a:schemeClr val="tx1"/>
                </a:solidFill>
              </a:rPr>
              <a:t>Tenure: the academic as judge.</a:t>
            </a:r>
          </a:p>
          <a:p>
            <a:pPr lvl="1" eaLnBrk="1" hangingPunct="1">
              <a:buClr>
                <a:srgbClr val="4EA5D8"/>
              </a:buClr>
              <a:buSzPct val="125000"/>
              <a:buFont typeface="Arial" charset="0"/>
              <a:buChar char="•"/>
            </a:pPr>
            <a:r>
              <a:rPr lang="en-US" sz="1600" dirty="0" smtClean="0">
                <a:solidFill>
                  <a:schemeClr val="tx1"/>
                </a:solidFill>
              </a:rPr>
              <a:t>Professionalism: the academic as scholar and its social context (the public interest?).</a:t>
            </a:r>
          </a:p>
          <a:p>
            <a:pPr eaLnBrk="1" hangingPunct="1">
              <a:buSzPct val="125000"/>
              <a:buFont typeface="Wingdings 2" charset="2"/>
              <a:buBlip>
                <a:blip r:embed="rId3"/>
              </a:buBlip>
            </a:pPr>
            <a:endParaRPr lang="en-US" sz="1000" dirty="0" smtClean="0"/>
          </a:p>
          <a:p>
            <a:pPr eaLnBrk="1" hangingPunct="1">
              <a:buSzPct val="125000"/>
              <a:buFont typeface="Wingdings 2" charset="2"/>
              <a:buBlip>
                <a:blip r:embed="rId3"/>
              </a:buBlip>
            </a:pPr>
            <a:r>
              <a:rPr lang="en-US" sz="1600" dirty="0" smtClean="0"/>
              <a:t>What kind of profession are we?</a:t>
            </a:r>
          </a:p>
          <a:p>
            <a:pPr lvl="1" eaLnBrk="1" hangingPunct="1">
              <a:buClr>
                <a:srgbClr val="4EA5D8"/>
              </a:buClr>
              <a:buSzPct val="125000"/>
              <a:buFont typeface="Arial" charset="0"/>
              <a:buChar char="•"/>
            </a:pPr>
            <a:r>
              <a:rPr lang="en-US" sz="1600" dirty="0" smtClean="0">
                <a:solidFill>
                  <a:schemeClr val="tx1"/>
                </a:solidFill>
              </a:rPr>
              <a:t>The “scholar” in a future of mass higher education?</a:t>
            </a:r>
          </a:p>
          <a:p>
            <a:pPr lvl="1" eaLnBrk="1" hangingPunct="1">
              <a:buClr>
                <a:srgbClr val="4EA5D8"/>
              </a:buClr>
              <a:buSzPct val="125000"/>
              <a:buFont typeface="Arial" charset="0"/>
              <a:buChar char="•"/>
            </a:pPr>
            <a:r>
              <a:rPr lang="en-US" sz="1600" dirty="0" smtClean="0">
                <a:solidFill>
                  <a:schemeClr val="tx1"/>
                </a:solidFill>
              </a:rPr>
              <a:t>“Major” (doctor, lawyer) and “minor” (minister, counselor) professions.</a:t>
            </a:r>
          </a:p>
          <a:p>
            <a:pPr lvl="1" eaLnBrk="1" hangingPunct="1">
              <a:buClr>
                <a:srgbClr val="4EA5D8"/>
              </a:buClr>
              <a:buSzPct val="125000"/>
              <a:buFont typeface="Arial" charset="0"/>
              <a:buChar char="•"/>
            </a:pPr>
            <a:r>
              <a:rPr lang="en-US" sz="1600" dirty="0" smtClean="0">
                <a:solidFill>
                  <a:schemeClr val="tx1"/>
                </a:solidFill>
              </a:rPr>
              <a:t>Teaching as a profession (NCATE for higher education?).</a:t>
            </a:r>
          </a:p>
          <a:p>
            <a:pPr lvl="1" eaLnBrk="1" hangingPunct="1">
              <a:buClr>
                <a:srgbClr val="4EA5D8"/>
              </a:buClr>
              <a:buSzPct val="125000"/>
              <a:buFont typeface="Arial" charset="0"/>
              <a:buChar char="•"/>
            </a:pPr>
            <a:r>
              <a:rPr lang="en-US" sz="1600" dirty="0" smtClean="0">
                <a:solidFill>
                  <a:schemeClr val="tx1"/>
                </a:solidFill>
              </a:rPr>
              <a:t>Higher education as a vocation.</a:t>
            </a:r>
          </a:p>
          <a:p>
            <a:pPr lvl="1" eaLnBrk="1" hangingPunct="1">
              <a:buClr>
                <a:srgbClr val="4EA5D8"/>
              </a:buClr>
              <a:buSzPct val="125000"/>
              <a:buFont typeface="Arial" charset="0"/>
              <a:buChar char="•"/>
            </a:pPr>
            <a:endParaRPr lang="en-US" sz="1000" dirty="0" smtClean="0"/>
          </a:p>
          <a:p>
            <a:pPr eaLnBrk="1" hangingPunct="1">
              <a:buSzPct val="125000"/>
              <a:buFont typeface="Wingdings 2" charset="2"/>
              <a:buBlip>
                <a:blip r:embed="rId3"/>
              </a:buBlip>
            </a:pPr>
            <a:r>
              <a:rPr lang="en-US" sz="1600" dirty="0" smtClean="0"/>
              <a:t>A profession without standards?  Assessment and accountability as paths to professionalism.</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4800" y="228600"/>
            <a:ext cx="8458200" cy="990600"/>
          </a:xfrm>
        </p:spPr>
        <p:txBody>
          <a:bodyPr>
            <a:normAutofit/>
          </a:bodyPr>
          <a:lstStyle/>
          <a:p>
            <a:pPr algn="l" eaLnBrk="1" hangingPunct="1"/>
            <a:r>
              <a:rPr lang="en-US" sz="3600" b="1" dirty="0" smtClean="0">
                <a:solidFill>
                  <a:schemeClr val="bg1"/>
                </a:solidFill>
              </a:rPr>
              <a:t>THE ALLIANCE (again)</a:t>
            </a:r>
          </a:p>
        </p:txBody>
      </p:sp>
      <p:sp>
        <p:nvSpPr>
          <p:cNvPr id="23555" name="Content Placeholder 2"/>
          <p:cNvSpPr>
            <a:spLocks noGrp="1"/>
          </p:cNvSpPr>
          <p:nvPr>
            <p:ph idx="1"/>
          </p:nvPr>
        </p:nvSpPr>
        <p:spPr>
          <a:xfrm>
            <a:off x="304800" y="1752600"/>
            <a:ext cx="8537575" cy="3886200"/>
          </a:xfrm>
        </p:spPr>
        <p:txBody>
          <a:bodyPr>
            <a:normAutofit lnSpcReduction="10000"/>
          </a:bodyPr>
          <a:lstStyle/>
          <a:p>
            <a:pPr marL="0">
              <a:buNone/>
            </a:pPr>
            <a:r>
              <a:rPr lang="en-US" sz="1600" dirty="0" smtClean="0"/>
              <a:t>The Alliance, an advocacy-focused organization, will lead and support voluntary and cooperative efforts to move the higher education community towards gathering, reporting on, and using evidence to improve student learning in American undergraduate education.</a:t>
            </a:r>
            <a:r>
              <a:rPr lang="en-US" sz="1600" b="1" dirty="0" smtClean="0"/>
              <a:t/>
            </a:r>
            <a:br>
              <a:rPr lang="en-US" sz="1600" b="1" dirty="0" smtClean="0"/>
            </a:br>
            <a:r>
              <a:rPr lang="en-US" sz="1600" dirty="0" smtClean="0"/>
              <a:t/>
            </a:r>
            <a:br>
              <a:rPr lang="en-US" sz="1600" dirty="0" smtClean="0"/>
            </a:br>
            <a:r>
              <a:rPr lang="en-US" sz="1600" dirty="0" smtClean="0"/>
              <a:t>The Alliance envisions a self-directed, professional higher education community that produces an increasing number of college graduates with high quality degrees in preparation for work, life, and responsible citizenship.</a:t>
            </a:r>
            <a:r>
              <a:rPr lang="en-US" sz="1600" b="1" dirty="0" smtClean="0"/>
              <a:t/>
            </a:r>
            <a:br>
              <a:rPr lang="en-US" sz="1600" b="1" dirty="0" smtClean="0"/>
            </a:br>
            <a:r>
              <a:rPr lang="en-US" sz="1600" dirty="0" smtClean="0"/>
              <a:t/>
            </a:r>
            <a:br>
              <a:rPr lang="en-US" sz="1600" dirty="0" smtClean="0"/>
            </a:br>
            <a:r>
              <a:rPr lang="en-US" sz="1600" dirty="0" smtClean="0"/>
              <a:t>Through the promotion of shared principles, recommended actions, and innovative initiatives, the Alliance aims:</a:t>
            </a:r>
          </a:p>
          <a:p>
            <a:pPr lvl="1">
              <a:buClr>
                <a:srgbClr val="006699"/>
              </a:buClr>
              <a:buFont typeface="Arial" pitchFamily="34" charset="0"/>
              <a:buChar char="•"/>
            </a:pPr>
            <a:r>
              <a:rPr lang="en-US" sz="1600" dirty="0" smtClean="0"/>
              <a:t>To shape attitudes, practices, and policies related to gathering, reporting on, and using evidence to improve student learning.</a:t>
            </a:r>
          </a:p>
          <a:p>
            <a:pPr lvl="1">
              <a:buClr>
                <a:srgbClr val="006699"/>
              </a:buClr>
              <a:buFont typeface="Arial" pitchFamily="34" charset="0"/>
              <a:buChar char="•"/>
            </a:pPr>
            <a:r>
              <a:rPr lang="en-US" sz="1600" dirty="0" smtClean="0"/>
              <a:t>To promote the establishment of new professional norms for gathering, reporting on, and using evidence of student learning.</a:t>
            </a:r>
          </a:p>
          <a:p>
            <a:pPr lvl="1">
              <a:buClr>
                <a:srgbClr val="006699"/>
              </a:buClr>
              <a:buFont typeface="Arial" pitchFamily="34" charset="0"/>
              <a:buChar char="•"/>
            </a:pPr>
            <a:r>
              <a:rPr lang="en-US" sz="1600" dirty="0" smtClean="0"/>
              <a:t>To increase public confidence in the quality of undergraduate education provided by American colleges and universities.</a:t>
            </a:r>
          </a:p>
          <a:p>
            <a:pPr eaLnBrk="1" hangingPunct="1">
              <a:buSzPct val="125000"/>
              <a:buFont typeface="Wingdings 2" charset="2"/>
              <a:buNone/>
            </a:pPr>
            <a:endParaRPr lang="en-US"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228600"/>
            <a:ext cx="8531225" cy="987425"/>
          </a:xfrm>
        </p:spPr>
        <p:txBody>
          <a:bodyPr>
            <a:normAutofit/>
          </a:bodyPr>
          <a:lstStyle/>
          <a:p>
            <a:pPr algn="l" eaLnBrk="1" hangingPunct="1"/>
            <a:r>
              <a:rPr lang="en-US" sz="3600" b="1" dirty="0" smtClean="0">
                <a:solidFill>
                  <a:schemeClr val="bg1"/>
                </a:solidFill>
              </a:rPr>
              <a:t>PRESIDENTS’ ALLIANCE</a:t>
            </a:r>
          </a:p>
        </p:txBody>
      </p:sp>
      <p:sp>
        <p:nvSpPr>
          <p:cNvPr id="24579" name="Content Placeholder 2"/>
          <p:cNvSpPr>
            <a:spLocks noGrp="1"/>
          </p:cNvSpPr>
          <p:nvPr>
            <p:ph idx="1"/>
          </p:nvPr>
        </p:nvSpPr>
        <p:spPr>
          <a:xfrm>
            <a:off x="457200" y="1752600"/>
            <a:ext cx="8229600" cy="3505200"/>
          </a:xfrm>
        </p:spPr>
        <p:txBody>
          <a:bodyPr>
            <a:noAutofit/>
          </a:bodyPr>
          <a:lstStyle/>
          <a:p>
            <a:pPr marL="0" eaLnBrk="1" hangingPunct="1">
              <a:buSzPct val="125000"/>
              <a:buNone/>
            </a:pPr>
            <a:r>
              <a:rPr lang="en-US" sz="2000" dirty="0" smtClean="0"/>
              <a:t>The Alliance is asking college campuses to make a commitment to build on their previous work to assess, report on, and improve student learning. By joining the Presidents’ Alliance, institutions will gain national recognition for what they have achieved, and the accomplishments will serve as not only an example to other colleges and universities, but will inspire them to take similar actions to assess and improve student learning.  By signing the presidential commitment, institutions commit to publicizing their commitment to the campus community, including their governing board. Instititutions also agree to periodically report back to the Alliance on the progress they are making. The Alliance will share and publicly report member institutions' achievements (individually and collectively) on its website and in a variety of ways.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28600" y="228600"/>
            <a:ext cx="8607425" cy="987425"/>
          </a:xfrm>
        </p:spPr>
        <p:txBody>
          <a:bodyPr>
            <a:noAutofit/>
          </a:bodyPr>
          <a:lstStyle/>
          <a:p>
            <a:pPr algn="l" eaLnBrk="1" hangingPunct="1"/>
            <a:r>
              <a:rPr lang="en-US" sz="3600" b="1" dirty="0" smtClean="0">
                <a:solidFill>
                  <a:schemeClr val="bg1"/>
                </a:solidFill>
              </a:rPr>
              <a:t>COMMITMENT TO GATHERING EVIDENCE</a:t>
            </a:r>
          </a:p>
        </p:txBody>
      </p:sp>
      <p:sp>
        <p:nvSpPr>
          <p:cNvPr id="25603" name="Content Placeholder 2"/>
          <p:cNvSpPr>
            <a:spLocks noGrp="1"/>
          </p:cNvSpPr>
          <p:nvPr>
            <p:ph idx="1"/>
          </p:nvPr>
        </p:nvSpPr>
        <p:spPr>
          <a:xfrm>
            <a:off x="304800" y="1752600"/>
            <a:ext cx="8229600" cy="3810000"/>
          </a:xfrm>
        </p:spPr>
        <p:txBody>
          <a:bodyPr>
            <a:normAutofit/>
          </a:bodyPr>
          <a:lstStyle/>
          <a:p>
            <a:pPr marL="0" eaLnBrk="1" hangingPunct="1">
              <a:buNone/>
            </a:pPr>
            <a:r>
              <a:rPr lang="en-US" sz="1800" dirty="0" smtClean="0"/>
              <a:t>Improving the gathering of evidence about student learning outcomes by (for example):</a:t>
            </a:r>
          </a:p>
          <a:p>
            <a:pPr lvl="1">
              <a:buClr>
                <a:srgbClr val="006699"/>
              </a:buClr>
              <a:buFont typeface="Arial" pitchFamily="34" charset="0"/>
              <a:buChar char="•"/>
            </a:pPr>
            <a:r>
              <a:rPr lang="en-US" sz="1800" dirty="0" smtClean="0"/>
              <a:t>Ensuring that your institution collects data on its entire set of common student learning outcomes and how well these are achieved.</a:t>
            </a:r>
          </a:p>
          <a:p>
            <a:pPr lvl="1">
              <a:buClr>
                <a:srgbClr val="006699"/>
              </a:buClr>
              <a:buFont typeface="Arial" pitchFamily="34" charset="0"/>
              <a:buChar char="•"/>
            </a:pPr>
            <a:r>
              <a:rPr lang="en-US" sz="1800" dirty="0" smtClean="0"/>
              <a:t>Participating in one or more nationally benchmarked data collection processes (examination, portfolio, or survey) and publicly reporting the results, including disaggregated evidence (by race, sex, etc.).</a:t>
            </a:r>
          </a:p>
          <a:p>
            <a:pPr lvl="1">
              <a:buClr>
                <a:srgbClr val="006699"/>
              </a:buClr>
              <a:buFont typeface="Arial" pitchFamily="34" charset="0"/>
              <a:buChar char="•"/>
            </a:pPr>
            <a:r>
              <a:rPr lang="en-US" sz="1800" dirty="0" smtClean="0"/>
              <a:t>Developing, discussing, and publicizing a campus wide audit of evidence of student learning and student participation in high impact practices for your institution.</a:t>
            </a:r>
          </a:p>
          <a:p>
            <a:pPr lvl="1">
              <a:buClr>
                <a:srgbClr val="006699"/>
              </a:buClr>
              <a:buFont typeface="Arial" pitchFamily="34" charset="0"/>
              <a:buChar char="•"/>
            </a:pPr>
            <a:r>
              <a:rPr lang="en-US" sz="1800" dirty="0" smtClean="0"/>
              <a:t>Other</a:t>
            </a:r>
          </a:p>
          <a:p>
            <a:pPr eaLnBrk="1" hangingPunct="1">
              <a:buSzPct val="125000"/>
              <a:buFont typeface="Wingdings 2" charset="2"/>
              <a:buBlip>
                <a:blip r:embed="rId3"/>
              </a:buBlip>
            </a:pPr>
            <a:endParaRPr lang="en-US" sz="2000" dirty="0" smtClean="0"/>
          </a:p>
          <a:p>
            <a:pPr eaLnBrk="1" hangingPunct="1">
              <a:buSzPct val="125000"/>
              <a:buFont typeface="Wingdings 2" charset="2"/>
              <a:buNone/>
            </a:pPr>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304800"/>
            <a:ext cx="8531225" cy="987425"/>
          </a:xfrm>
        </p:spPr>
        <p:txBody>
          <a:bodyPr>
            <a:normAutofit/>
          </a:bodyPr>
          <a:lstStyle/>
          <a:p>
            <a:pPr algn="l" eaLnBrk="1" hangingPunct="1"/>
            <a:r>
              <a:rPr lang="en-US" sz="3600" b="1" dirty="0" smtClean="0">
                <a:solidFill>
                  <a:schemeClr val="bg1"/>
                </a:solidFill>
              </a:rPr>
              <a:t>COMMITMENT TO USING EVIDENCE</a:t>
            </a:r>
          </a:p>
        </p:txBody>
      </p:sp>
      <p:sp>
        <p:nvSpPr>
          <p:cNvPr id="26627" name="Content Placeholder 2"/>
          <p:cNvSpPr>
            <a:spLocks noGrp="1"/>
          </p:cNvSpPr>
          <p:nvPr>
            <p:ph idx="1"/>
          </p:nvPr>
        </p:nvSpPr>
        <p:spPr>
          <a:xfrm>
            <a:off x="381000" y="1752600"/>
            <a:ext cx="8382000" cy="3810000"/>
          </a:xfrm>
        </p:spPr>
        <p:txBody>
          <a:bodyPr>
            <a:noAutofit/>
          </a:bodyPr>
          <a:lstStyle/>
          <a:p>
            <a:pPr marL="0" eaLnBrk="1" hangingPunct="1">
              <a:buFont typeface="Wingdings 2" charset="2"/>
              <a:buNone/>
            </a:pPr>
            <a:r>
              <a:rPr lang="en-US" sz="1800" dirty="0" smtClean="0"/>
              <a:t>Expanding the use of evidence on student learning outcomes to improve programs and practices by (for example):</a:t>
            </a:r>
          </a:p>
          <a:p>
            <a:pPr lvl="1" eaLnBrk="1" hangingPunct="1">
              <a:buClr>
                <a:srgbClr val="006699"/>
              </a:buClr>
              <a:buFont typeface="Arial" pitchFamily="34" charset="0"/>
              <a:buChar char="•"/>
            </a:pPr>
            <a:r>
              <a:rPr lang="en-US" sz="1800" dirty="0" smtClean="0"/>
              <a:t>Making the analysis, use, and reporting of evidence of student learning outcomes a prominent and influential factor in the institution’s strategic planning or program review process.</a:t>
            </a:r>
          </a:p>
          <a:p>
            <a:pPr lvl="1" eaLnBrk="1" hangingPunct="1">
              <a:buClr>
                <a:srgbClr val="006699"/>
              </a:buClr>
              <a:buFont typeface="Arial" pitchFamily="34" charset="0"/>
              <a:buChar char="•"/>
            </a:pPr>
            <a:r>
              <a:rPr lang="en-US" sz="1800" dirty="0" smtClean="0"/>
              <a:t>Documenting and publicizing significant changes and demonstrable improvements in the quality of academic programs, co-curricular programs, and support services as a result of student learning outcomes assessment.</a:t>
            </a:r>
          </a:p>
          <a:p>
            <a:pPr lvl="1" eaLnBrk="1" hangingPunct="1">
              <a:buClr>
                <a:srgbClr val="006699"/>
              </a:buClr>
              <a:buFont typeface="Arial" pitchFamily="34" charset="0"/>
              <a:buChar char="•"/>
            </a:pPr>
            <a:r>
              <a:rPr lang="en-US" sz="1800" dirty="0" smtClean="0"/>
              <a:t>Other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4800" y="228600"/>
            <a:ext cx="8531225" cy="987425"/>
          </a:xfrm>
        </p:spPr>
        <p:txBody>
          <a:bodyPr>
            <a:normAutofit/>
          </a:bodyPr>
          <a:lstStyle/>
          <a:p>
            <a:pPr algn="l" eaLnBrk="1" hangingPunct="1"/>
            <a:r>
              <a:rPr lang="en-US" sz="3600" b="1" dirty="0" smtClean="0">
                <a:solidFill>
                  <a:schemeClr val="bg1"/>
                </a:solidFill>
              </a:rPr>
              <a:t>COMMITMENT TO REPORTING EVIDENCE</a:t>
            </a:r>
            <a:endParaRPr lang="en-US" sz="3600" dirty="0" smtClean="0">
              <a:solidFill>
                <a:schemeClr val="bg1"/>
              </a:solidFill>
            </a:endParaRPr>
          </a:p>
        </p:txBody>
      </p:sp>
      <p:sp>
        <p:nvSpPr>
          <p:cNvPr id="27651" name="Content Placeholder 2"/>
          <p:cNvSpPr>
            <a:spLocks noGrp="1"/>
          </p:cNvSpPr>
          <p:nvPr>
            <p:ph idx="1"/>
          </p:nvPr>
        </p:nvSpPr>
        <p:spPr>
          <a:xfrm>
            <a:off x="228600" y="1828800"/>
            <a:ext cx="8537575" cy="3733800"/>
          </a:xfrm>
        </p:spPr>
        <p:txBody>
          <a:bodyPr>
            <a:noAutofit/>
          </a:bodyPr>
          <a:lstStyle/>
          <a:p>
            <a:pPr marL="0" eaLnBrk="1" hangingPunct="1">
              <a:buFont typeface="Wingdings 2" charset="2"/>
              <a:buNone/>
            </a:pPr>
            <a:r>
              <a:rPr lang="en-US" sz="1800" dirty="0" smtClean="0"/>
              <a:t>Expanding the reporting on student learning outcomes on- and off-campus to ensure transparency and accountability by (for example):</a:t>
            </a:r>
          </a:p>
          <a:p>
            <a:pPr lvl="1" eaLnBrk="1" hangingPunct="1">
              <a:buClr>
                <a:srgbClr val="006699"/>
              </a:buClr>
              <a:buFont typeface="Arial" pitchFamily="34" charset="0"/>
              <a:buChar char="•"/>
            </a:pPr>
            <a:r>
              <a:rPr lang="en-US" sz="1800" dirty="0" smtClean="0"/>
              <a:t>Developing or improving mechanisms through which student learning outcomes assessment results are shared with faculty, staff, administrators, and students, including opportunities for these groups to meet and review results.</a:t>
            </a:r>
          </a:p>
          <a:p>
            <a:pPr lvl="1" eaLnBrk="1" hangingPunct="1">
              <a:buClr>
                <a:srgbClr val="006699"/>
              </a:buClr>
              <a:buFont typeface="Arial" pitchFamily="34" charset="0"/>
              <a:buChar char="•"/>
            </a:pPr>
            <a:r>
              <a:rPr lang="en-US" sz="1800" dirty="0" smtClean="0"/>
              <a:t>Ensuring that at least once a year the governing board of your institution receives and discusses a report about your efforts to assess student learning outcomes and to use that evidence to improve the quality of academic programs, co-curricular programs, and support services.</a:t>
            </a:r>
          </a:p>
          <a:p>
            <a:pPr lvl="1" eaLnBrk="1" hangingPunct="1">
              <a:buClr>
                <a:srgbClr val="006699"/>
              </a:buClr>
              <a:buFont typeface="Arial" pitchFamily="34" charset="0"/>
              <a:buChar char="•"/>
            </a:pPr>
            <a:r>
              <a:rPr lang="en-US" sz="1800" dirty="0" smtClean="0"/>
              <a:t>Establishing on your institution's website a highly visible and easily accessible location where assessments of student learning and their uses are made public.</a:t>
            </a:r>
          </a:p>
          <a:p>
            <a:pPr lvl="1" eaLnBrk="1" hangingPunct="1">
              <a:buClr>
                <a:srgbClr val="006699"/>
              </a:buClr>
              <a:buFont typeface="Arial" pitchFamily="34" charset="0"/>
              <a:buChar char="•"/>
            </a:pPr>
            <a:r>
              <a:rPr lang="en-US" sz="1800" dirty="0" smtClean="0"/>
              <a:t>Other.</a:t>
            </a:r>
          </a:p>
          <a:p>
            <a:pPr eaLnBrk="1" hangingPunct="1"/>
            <a:endParaRPr lang="en-U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228600"/>
            <a:ext cx="8683625" cy="987425"/>
          </a:xfrm>
        </p:spPr>
        <p:txBody>
          <a:bodyPr>
            <a:normAutofit/>
          </a:bodyPr>
          <a:lstStyle/>
          <a:p>
            <a:pPr algn="l" eaLnBrk="1" hangingPunct="1"/>
            <a:r>
              <a:rPr lang="en-US" sz="3600" b="1" dirty="0" smtClean="0">
                <a:solidFill>
                  <a:schemeClr val="bg1"/>
                </a:solidFill>
              </a:rPr>
              <a:t>COMMITMENT TO BUILDING NETWORKS</a:t>
            </a:r>
            <a:endParaRPr lang="en-US" sz="3600" dirty="0" smtClean="0">
              <a:solidFill>
                <a:schemeClr val="bg1"/>
              </a:solidFill>
            </a:endParaRPr>
          </a:p>
        </p:txBody>
      </p:sp>
      <p:sp>
        <p:nvSpPr>
          <p:cNvPr id="28675" name="Content Placeholder 2"/>
          <p:cNvSpPr>
            <a:spLocks noGrp="1"/>
          </p:cNvSpPr>
          <p:nvPr>
            <p:ph idx="1"/>
          </p:nvPr>
        </p:nvSpPr>
        <p:spPr>
          <a:xfrm>
            <a:off x="457200" y="1905001"/>
            <a:ext cx="8229600" cy="2971800"/>
          </a:xfrm>
        </p:spPr>
        <p:txBody>
          <a:bodyPr/>
          <a:lstStyle/>
          <a:p>
            <a:pPr marL="0" eaLnBrk="1" hangingPunct="1">
              <a:buNone/>
            </a:pPr>
            <a:r>
              <a:rPr lang="en-US" sz="1800" dirty="0" smtClean="0"/>
              <a:t>Expanding the noteworthy work on your own campus to other institutions by (for example): </a:t>
            </a:r>
          </a:p>
          <a:p>
            <a:pPr lvl="1" eaLnBrk="1" hangingPunct="1">
              <a:buClr>
                <a:srgbClr val="006699"/>
              </a:buClr>
              <a:buFont typeface="Arial" pitchFamily="34" charset="0"/>
              <a:buChar char="•"/>
            </a:pPr>
            <a:r>
              <a:rPr lang="en-US" sz="1800" dirty="0" smtClean="0"/>
              <a:t>Serving as a resource for other institutions or professional groups who would use your campus as a model for ways to strengthen assessing, reporting on, and improving student learning outcomes.</a:t>
            </a:r>
          </a:p>
          <a:p>
            <a:pPr lvl="1" eaLnBrk="1" hangingPunct="1">
              <a:buClr>
                <a:srgbClr val="006699"/>
              </a:buClr>
              <a:buFont typeface="Arial" pitchFamily="34" charset="0"/>
              <a:buChar char="•"/>
            </a:pPr>
            <a:r>
              <a:rPr lang="en-US" sz="1800" dirty="0" smtClean="0"/>
              <a:t>Joining with other members of the Presidents’ Alliance at national conferences and events to report progress on achieving this agenda.</a:t>
            </a:r>
          </a:p>
          <a:p>
            <a:pPr lvl="1" eaLnBrk="1" hangingPunct="1">
              <a:buClr>
                <a:srgbClr val="006699"/>
              </a:buClr>
              <a:buFont typeface="Arial" pitchFamily="34" charset="0"/>
              <a:buChar char="•"/>
            </a:pPr>
            <a:r>
              <a:rPr lang="en-US" sz="1800" dirty="0" smtClean="0"/>
              <a:t>Other</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04800" y="304800"/>
            <a:ext cx="8683625" cy="682625"/>
          </a:xfrm>
        </p:spPr>
        <p:txBody>
          <a:bodyPr>
            <a:normAutofit/>
          </a:bodyPr>
          <a:lstStyle/>
          <a:p>
            <a:pPr algn="l" eaLnBrk="1" hangingPunct="1"/>
            <a:r>
              <a:rPr lang="en-US" sz="3600" b="1" dirty="0" smtClean="0">
                <a:solidFill>
                  <a:schemeClr val="bg1"/>
                </a:solidFill>
              </a:rPr>
              <a:t>INSTITUTIONAL CERTIFICATION</a:t>
            </a:r>
            <a:endParaRPr lang="en-US" sz="3600" dirty="0" smtClean="0">
              <a:solidFill>
                <a:schemeClr val="bg1"/>
              </a:solidFill>
            </a:endParaRPr>
          </a:p>
        </p:txBody>
      </p:sp>
      <p:sp>
        <p:nvSpPr>
          <p:cNvPr id="29699" name="Content Placeholder 2"/>
          <p:cNvSpPr>
            <a:spLocks noGrp="1"/>
          </p:cNvSpPr>
          <p:nvPr>
            <p:ph idx="1"/>
          </p:nvPr>
        </p:nvSpPr>
        <p:spPr>
          <a:xfrm>
            <a:off x="457200" y="1828800"/>
            <a:ext cx="8229600" cy="3581400"/>
          </a:xfrm>
        </p:spPr>
        <p:txBody>
          <a:bodyPr>
            <a:normAutofit fontScale="92500" lnSpcReduction="10000"/>
          </a:bodyPr>
          <a:lstStyle/>
          <a:p>
            <a:pPr marL="0">
              <a:buNone/>
            </a:pPr>
            <a:r>
              <a:rPr lang="en-US" sz="2200" dirty="0" smtClean="0"/>
              <a:t>The Excellent Practice in Student Learning Assessment (EPSLA) institutional certification program will recognize high level institutional performance in assessment and using evidence to improve student learning. Like the Leadership in Energy and Environmental Design (LEED) project run by the U.S. Green Building Council, it is intended to motivate as many institutions as possible to meet high standards. The resulting recognition should persuade many high-performing institutions to seek certification and thereby inspire others to raise their own standards of performance. The certification process will help promote good practices in assessing and improving student learning and will encourage institutions to develop processes in a more meaningful, systematic way.</a:t>
            </a:r>
            <a:br>
              <a:rPr lang="en-US" sz="2200" dirty="0" smtClean="0"/>
            </a:br>
            <a:r>
              <a:rPr lang="en-US" sz="1800" dirty="0" smtClean="0"/>
              <a:t/>
            </a:r>
            <a:br>
              <a:rPr lang="en-US" sz="1800" dirty="0" smtClean="0"/>
            </a:br>
            <a:endParaRPr lang="en-US" sz="1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304800"/>
            <a:ext cx="8607425" cy="987425"/>
          </a:xfrm>
        </p:spPr>
        <p:txBody>
          <a:bodyPr>
            <a:noAutofit/>
          </a:bodyPr>
          <a:lstStyle/>
          <a:p>
            <a:pPr algn="l" eaLnBrk="1" hangingPunct="1"/>
            <a:r>
              <a:rPr lang="en-US" sz="3600" b="1" dirty="0" smtClean="0">
                <a:solidFill>
                  <a:schemeClr val="bg1"/>
                </a:solidFill>
              </a:rPr>
              <a:t>CRITERIA 1: LEARNING OUTCOMES</a:t>
            </a:r>
            <a:endParaRPr lang="en-US" sz="3600" dirty="0" smtClean="0">
              <a:solidFill>
                <a:schemeClr val="bg1"/>
              </a:solidFill>
            </a:endParaRPr>
          </a:p>
        </p:txBody>
      </p:sp>
      <p:sp>
        <p:nvSpPr>
          <p:cNvPr id="30723" name="Content Placeholder 2"/>
          <p:cNvSpPr>
            <a:spLocks noGrp="1"/>
          </p:cNvSpPr>
          <p:nvPr>
            <p:ph idx="1"/>
          </p:nvPr>
        </p:nvSpPr>
        <p:spPr>
          <a:xfrm>
            <a:off x="457200" y="1905000"/>
            <a:ext cx="8229600" cy="3505200"/>
          </a:xfrm>
        </p:spPr>
        <p:txBody>
          <a:bodyPr>
            <a:noAutofit/>
          </a:bodyPr>
          <a:lstStyle/>
          <a:p>
            <a:pPr marL="0">
              <a:buNone/>
            </a:pPr>
            <a:r>
              <a:rPr lang="en-US" sz="2000" dirty="0" smtClean="0"/>
              <a:t>To be certified, an institution must publicly present a common set of student learning outcomes that apply to all undergraduate students, as well as specific student learning outcomes for academic and co-curricular programs.  These learning outcomes must reflect the institution’s mission and must be consistent with generally accepted higher education goals.  They must clearly articulate what (and at what level) students should be able to do, achieve, demonstrate, and know upon graduation.  These outcomes must be a focal commitment of faculty, administrators, staff, and students.  The institution must also be able to demonstrate the points in the curriculum and co-curriculum at which undergraduates achieve these learning outcomes.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381000"/>
            <a:ext cx="8153400" cy="758825"/>
          </a:xfrm>
        </p:spPr>
        <p:txBody>
          <a:bodyPr/>
          <a:lstStyle/>
          <a:p>
            <a:pPr algn="l" eaLnBrk="1" hangingPunct="1"/>
            <a:r>
              <a:rPr lang="en-US" sz="3600" b="1" dirty="0" smtClean="0">
                <a:solidFill>
                  <a:schemeClr val="bg1"/>
                </a:solidFill>
              </a:rPr>
              <a:t>OVERVIEW</a:t>
            </a:r>
          </a:p>
        </p:txBody>
      </p:sp>
      <p:sp>
        <p:nvSpPr>
          <p:cNvPr id="14339" name="Content Placeholder 2"/>
          <p:cNvSpPr>
            <a:spLocks noGrp="1"/>
          </p:cNvSpPr>
          <p:nvPr>
            <p:ph idx="1"/>
          </p:nvPr>
        </p:nvSpPr>
        <p:spPr>
          <a:xfrm>
            <a:off x="304800" y="1828800"/>
            <a:ext cx="8504238" cy="2514600"/>
          </a:xfrm>
        </p:spPr>
        <p:txBody>
          <a:bodyPr>
            <a:noAutofit/>
          </a:bodyPr>
          <a:lstStyle/>
          <a:p>
            <a:pPr marL="0" eaLnBrk="1" hangingPunct="1">
              <a:buSzPct val="125000"/>
              <a:buNone/>
            </a:pPr>
            <a:r>
              <a:rPr lang="en-US" sz="2400" dirty="0" smtClean="0"/>
              <a:t>This session introduces the New Leadership Alliance for Student Learning and Accountability and several of its initiatives, including the Presidents’ Alliance and Excellent Practice in Student Learning Assessment.</a:t>
            </a:r>
            <a:br>
              <a:rPr lang="en-US" sz="2400" dirty="0" smtClean="0"/>
            </a:br>
            <a:endParaRPr lang="en-US" sz="2400" dirty="0" smtClean="0"/>
          </a:p>
        </p:txBody>
      </p:sp>
      <p:sp>
        <p:nvSpPr>
          <p:cNvPr id="4" name="TextBox 3"/>
          <p:cNvSpPr txBox="1"/>
          <p:nvPr/>
        </p:nvSpPr>
        <p:spPr>
          <a:xfrm>
            <a:off x="2267083" y="759692"/>
            <a:ext cx="184666" cy="369332"/>
          </a:xfrm>
          <a:prstGeom prst="rect">
            <a:avLst/>
          </a:prstGeom>
          <a:noFill/>
        </p:spPr>
        <p:txBody>
          <a:bodyPr wrap="none" rtlCol="0">
            <a:spAutoFit/>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04800" y="228600"/>
            <a:ext cx="8531225" cy="987425"/>
          </a:xfrm>
        </p:spPr>
        <p:txBody>
          <a:bodyPr>
            <a:noAutofit/>
          </a:bodyPr>
          <a:lstStyle/>
          <a:p>
            <a:pPr algn="l" eaLnBrk="1" hangingPunct="1"/>
            <a:r>
              <a:rPr lang="en-US" sz="3600" b="1" dirty="0" smtClean="0">
                <a:solidFill>
                  <a:schemeClr val="bg1"/>
                </a:solidFill>
              </a:rPr>
              <a:t>CRITERIA 2: GATHERING EVIDENCE</a:t>
            </a:r>
            <a:endParaRPr lang="en-US" sz="3600" dirty="0" smtClean="0">
              <a:solidFill>
                <a:schemeClr val="bg1"/>
              </a:solidFill>
            </a:endParaRPr>
          </a:p>
        </p:txBody>
      </p:sp>
      <p:sp>
        <p:nvSpPr>
          <p:cNvPr id="31747" name="Content Placeholder 2"/>
          <p:cNvSpPr>
            <a:spLocks noGrp="1"/>
          </p:cNvSpPr>
          <p:nvPr>
            <p:ph idx="1"/>
          </p:nvPr>
        </p:nvSpPr>
        <p:spPr>
          <a:xfrm>
            <a:off x="457200" y="1676400"/>
            <a:ext cx="8229600" cy="3886200"/>
          </a:xfrm>
        </p:spPr>
        <p:txBody>
          <a:bodyPr>
            <a:noAutofit/>
          </a:bodyPr>
          <a:lstStyle/>
          <a:p>
            <a:pPr marL="0">
              <a:buNone/>
            </a:pPr>
            <a:r>
              <a:rPr lang="en-US" sz="2000" dirty="0" smtClean="0"/>
              <a:t>To be certified, an institution must show that it has documented, clearly articulated, intentional, and systematic process for gathering and analyzing evidence of achievement of its overall and programmatic  (academic and co-curricular) student learning outcomes.  These processes must employ sound evidence-gathering approaches and must yield results that meet appropriate, externally-informed standards or benchmarks.  These assessment efforts must be ongoing and integrated into the work of faculty, administrators, and staff.  There must be appropriate support for doing assessment (staff, infrastructure, and professional development), and the institution must use widely accepted principles of good analytical practice – including using multiple measures, employing sound approaches, and using systematic quantitative or qualitative methods.</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04800" y="228600"/>
            <a:ext cx="8531225" cy="987425"/>
          </a:xfrm>
        </p:spPr>
        <p:txBody>
          <a:bodyPr>
            <a:noAutofit/>
          </a:bodyPr>
          <a:lstStyle/>
          <a:p>
            <a:pPr algn="l"/>
            <a:r>
              <a:rPr lang="en-US" sz="3600" b="1" dirty="0" smtClean="0">
                <a:solidFill>
                  <a:schemeClr val="bg1"/>
                </a:solidFill>
              </a:rPr>
              <a:t>CRITERIA 3: REPORTING EVIDENCE</a:t>
            </a:r>
            <a:r>
              <a:rPr lang="en-US" sz="3600" b="1" dirty="0" smtClean="0">
                <a:solidFill>
                  <a:srgbClr val="006699"/>
                </a:solidFill>
              </a:rPr>
              <a:t>EPORT</a:t>
            </a:r>
            <a:endParaRPr lang="en-US" sz="3600" dirty="0" smtClean="0">
              <a:solidFill>
                <a:srgbClr val="164C6C"/>
              </a:solidFill>
            </a:endParaRPr>
          </a:p>
        </p:txBody>
      </p:sp>
      <p:sp>
        <p:nvSpPr>
          <p:cNvPr id="32771" name="Content Placeholder 2"/>
          <p:cNvSpPr>
            <a:spLocks noGrp="1"/>
          </p:cNvSpPr>
          <p:nvPr>
            <p:ph idx="1"/>
          </p:nvPr>
        </p:nvSpPr>
        <p:spPr>
          <a:xfrm>
            <a:off x="381000" y="1828800"/>
            <a:ext cx="8229600" cy="1905000"/>
          </a:xfrm>
        </p:spPr>
        <p:txBody>
          <a:bodyPr>
            <a:normAutofit/>
          </a:bodyPr>
          <a:lstStyle/>
          <a:p>
            <a:pPr marL="0">
              <a:buNone/>
            </a:pPr>
            <a:r>
              <a:rPr lang="en-US" sz="2000" dirty="0" smtClean="0"/>
              <a:t>To be certified, the institution must make relevant evidence readily available to the public in an easily understandable way.</a:t>
            </a:r>
            <a:r>
              <a:rPr lang="en-US" sz="2000" b="1" dirty="0" smtClean="0"/>
              <a:t>  </a:t>
            </a:r>
            <a:r>
              <a:rPr lang="en-US" sz="2000" dirty="0" smtClean="0"/>
              <a:t>It must report on how well it is achieving its student learning outcomes through information that is transparent, accessible, and understandable; and/or through events or meetings that are widely-publicized and well-attended.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04800" y="304800"/>
            <a:ext cx="8531225" cy="987425"/>
          </a:xfrm>
        </p:spPr>
        <p:txBody>
          <a:bodyPr>
            <a:noAutofit/>
          </a:bodyPr>
          <a:lstStyle/>
          <a:p>
            <a:pPr algn="l"/>
            <a:r>
              <a:rPr lang="en-US" sz="3600" b="1" dirty="0" smtClean="0">
                <a:solidFill>
                  <a:schemeClr val="bg1"/>
                </a:solidFill>
              </a:rPr>
              <a:t>CRITERIA 4: USING EVIDENCE</a:t>
            </a:r>
            <a:r>
              <a:rPr lang="en-US" sz="3600" b="1" dirty="0" smtClean="0">
                <a:solidFill>
                  <a:srgbClr val="006699"/>
                </a:solidFill>
              </a:rPr>
              <a:t>EPORT</a:t>
            </a:r>
            <a:endParaRPr lang="en-US" sz="3600" dirty="0" smtClean="0">
              <a:solidFill>
                <a:srgbClr val="164C6C"/>
              </a:solidFill>
            </a:endParaRPr>
          </a:p>
        </p:txBody>
      </p:sp>
      <p:sp>
        <p:nvSpPr>
          <p:cNvPr id="32771" name="Content Placeholder 2"/>
          <p:cNvSpPr>
            <a:spLocks noGrp="1"/>
          </p:cNvSpPr>
          <p:nvPr>
            <p:ph idx="1"/>
          </p:nvPr>
        </p:nvSpPr>
        <p:spPr>
          <a:xfrm>
            <a:off x="381000" y="1828800"/>
            <a:ext cx="8229600" cy="2209801"/>
          </a:xfrm>
        </p:spPr>
        <p:txBody>
          <a:bodyPr>
            <a:normAutofit/>
          </a:bodyPr>
          <a:lstStyle/>
          <a:p>
            <a:pPr marL="0">
              <a:buNone/>
            </a:pPr>
            <a:r>
              <a:rPr lang="en-US" sz="2000" dirty="0" smtClean="0"/>
              <a:t>To be certified, the institution’s leadership (including academic, student affairs, executive, and governing bodies), faculty, and administrators must use the evidence generated by assessment to continuously improve academic programs, co-curricular programs, and support services.  In addition, the institution must continuously review, reflect on, and monitor the changes that it has made over time to ensure their continuing effectiveness.  </a:t>
            </a: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pPr algn="l" eaLnBrk="1" hangingPunct="1"/>
            <a:r>
              <a:rPr lang="en-US" sz="3600" b="1" dirty="0" smtClean="0">
                <a:solidFill>
                  <a:schemeClr val="bg1"/>
                </a:solidFill>
              </a:rPr>
              <a:t>FUTURE INITIATIVES</a:t>
            </a:r>
            <a:endParaRPr lang="en-US" sz="3600" dirty="0" smtClean="0">
              <a:solidFill>
                <a:schemeClr val="bg1"/>
              </a:solidFill>
            </a:endParaRPr>
          </a:p>
        </p:txBody>
      </p:sp>
      <p:sp>
        <p:nvSpPr>
          <p:cNvPr id="33795" name="Content Placeholder 2"/>
          <p:cNvSpPr>
            <a:spLocks noGrp="1"/>
          </p:cNvSpPr>
          <p:nvPr>
            <p:ph idx="1"/>
          </p:nvPr>
        </p:nvSpPr>
        <p:spPr>
          <a:xfrm>
            <a:off x="457200" y="1905000"/>
            <a:ext cx="8229600" cy="2971800"/>
          </a:xfrm>
        </p:spPr>
        <p:txBody>
          <a:bodyPr>
            <a:normAutofit/>
          </a:bodyPr>
          <a:lstStyle/>
          <a:p>
            <a:pPr eaLnBrk="1" hangingPunct="1">
              <a:buClr>
                <a:srgbClr val="006699"/>
              </a:buClr>
              <a:buBlip>
                <a:blip r:embed="rId3"/>
              </a:buBlip>
            </a:pPr>
            <a:r>
              <a:rPr lang="en-US" sz="2000" dirty="0" smtClean="0"/>
              <a:t>“Guidelines” document: endorsement </a:t>
            </a:r>
            <a:r>
              <a:rPr lang="en-US" sz="2000" dirty="0" err="1" smtClean="0"/>
              <a:t>redux</a:t>
            </a:r>
            <a:endParaRPr lang="en-US" sz="2000" dirty="0" smtClean="0"/>
          </a:p>
          <a:p>
            <a:pPr eaLnBrk="1" hangingPunct="1">
              <a:buClr>
                <a:srgbClr val="006699"/>
              </a:buClr>
              <a:buBlip>
                <a:blip r:embed="rId3"/>
              </a:buBlip>
            </a:pPr>
            <a:endParaRPr lang="en-US" sz="2000" dirty="0" smtClean="0"/>
          </a:p>
          <a:p>
            <a:pPr eaLnBrk="1" hangingPunct="1">
              <a:buClr>
                <a:srgbClr val="006699"/>
              </a:buClr>
              <a:buBlip>
                <a:blip r:embed="rId3"/>
              </a:buBlip>
            </a:pPr>
            <a:r>
              <a:rPr lang="en-US" sz="2000" dirty="0" smtClean="0"/>
              <a:t>“Second generation templates”?</a:t>
            </a:r>
          </a:p>
          <a:p>
            <a:pPr eaLnBrk="1" hangingPunct="1">
              <a:buClr>
                <a:srgbClr val="006699"/>
              </a:buClr>
              <a:buBlip>
                <a:blip r:embed="rId3"/>
              </a:buBlip>
            </a:pPr>
            <a:endParaRPr lang="en-US" sz="2000" dirty="0" smtClean="0"/>
          </a:p>
          <a:p>
            <a:pPr eaLnBrk="1" hangingPunct="1">
              <a:buClr>
                <a:srgbClr val="006699"/>
              </a:buClr>
              <a:buBlip>
                <a:blip r:embed="rId3"/>
              </a:buBlip>
            </a:pPr>
            <a:r>
              <a:rPr lang="en-US" sz="2000" dirty="0" smtClean="0"/>
              <a:t>Networking: professional work and agreements</a:t>
            </a:r>
          </a:p>
          <a:p>
            <a:pPr eaLnBrk="1" hangingPunct="1">
              <a:buClr>
                <a:srgbClr val="006699"/>
              </a:buClr>
              <a:buBlip>
                <a:blip r:embed="rId3"/>
              </a:buBlip>
            </a:pPr>
            <a:endParaRPr lang="en-US" sz="2000" dirty="0" smtClean="0"/>
          </a:p>
          <a:p>
            <a:pPr eaLnBrk="1" hangingPunct="1">
              <a:buClr>
                <a:srgbClr val="006699"/>
              </a:buClr>
              <a:buBlip>
                <a:blip r:embed="rId3"/>
              </a:buBlip>
            </a:pPr>
            <a:r>
              <a:rPr lang="en-US" sz="2000" dirty="0" smtClean="0"/>
              <a:t>National Conference or summit (“one voice”)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a:bodyPr>
          <a:lstStyle/>
          <a:p>
            <a:pPr algn="l" eaLnBrk="1" hangingPunct="1"/>
            <a:r>
              <a:rPr lang="en-US" sz="3600" b="1" dirty="0" smtClean="0">
                <a:solidFill>
                  <a:schemeClr val="bg1"/>
                </a:solidFill>
              </a:rPr>
              <a:t>“THERE IS NO OTHER HAND…”</a:t>
            </a:r>
          </a:p>
        </p:txBody>
      </p:sp>
      <p:sp>
        <p:nvSpPr>
          <p:cNvPr id="34819" name="Content Placeholder 2"/>
          <p:cNvSpPr>
            <a:spLocks noGrp="1"/>
          </p:cNvSpPr>
          <p:nvPr>
            <p:ph idx="1"/>
          </p:nvPr>
        </p:nvSpPr>
        <p:spPr>
          <a:xfrm>
            <a:off x="457200" y="1752600"/>
            <a:ext cx="8229600" cy="4525963"/>
          </a:xfrm>
        </p:spPr>
        <p:txBody>
          <a:bodyPr/>
          <a:lstStyle/>
          <a:p>
            <a:pPr eaLnBrk="1" hangingPunct="1">
              <a:buSzPct val="125000"/>
              <a:buFont typeface="Wingdings 2" charset="2"/>
              <a:buBlip>
                <a:blip r:embed="rId3"/>
              </a:buBlip>
            </a:pPr>
            <a:r>
              <a:rPr lang="en-US" sz="2000" dirty="0" smtClean="0"/>
              <a:t>We will be doing assessment (and accountability).</a:t>
            </a:r>
          </a:p>
          <a:p>
            <a:pPr eaLnBrk="1" hangingPunct="1">
              <a:buSzPct val="125000"/>
              <a:buFont typeface="Wingdings 2" charset="2"/>
              <a:buBlip>
                <a:blip r:embed="rId3"/>
              </a:buBlip>
            </a:pPr>
            <a:endParaRPr lang="en-US" sz="1000" dirty="0" smtClean="0"/>
          </a:p>
          <a:p>
            <a:pPr eaLnBrk="1" hangingPunct="1">
              <a:buSzPct val="125000"/>
              <a:buFont typeface="Wingdings 2" charset="2"/>
              <a:buBlip>
                <a:blip r:embed="rId3"/>
              </a:buBlip>
            </a:pPr>
            <a:r>
              <a:rPr lang="en-US" sz="2000" dirty="0" smtClean="0"/>
              <a:t>Some reasons:</a:t>
            </a:r>
          </a:p>
          <a:p>
            <a:pPr lvl="1" eaLnBrk="1" hangingPunct="1">
              <a:buClr>
                <a:srgbClr val="4EA5D8"/>
              </a:buClr>
              <a:buSzPct val="125000"/>
              <a:buFont typeface="Arial" charset="0"/>
              <a:buChar char="•"/>
            </a:pPr>
            <a:r>
              <a:rPr lang="en-US" sz="2000" dirty="0" smtClean="0"/>
              <a:t>We have to, “accreditation made us.”</a:t>
            </a:r>
          </a:p>
          <a:p>
            <a:pPr lvl="1" eaLnBrk="1" hangingPunct="1">
              <a:buClr>
                <a:srgbClr val="4EA5D8"/>
              </a:buClr>
              <a:buSzPct val="125000"/>
              <a:buFont typeface="Arial" charset="0"/>
              <a:buChar char="•"/>
            </a:pPr>
            <a:r>
              <a:rPr lang="en-US" sz="2000" dirty="0" smtClean="0"/>
              <a:t>It will preserve our autonomy, get them off our backs.</a:t>
            </a:r>
          </a:p>
          <a:p>
            <a:pPr lvl="1" eaLnBrk="1" hangingPunct="1">
              <a:buClr>
                <a:srgbClr val="4EA5D8"/>
              </a:buClr>
              <a:buSzPct val="125000"/>
              <a:buFont typeface="Arial" charset="0"/>
              <a:buChar char="•"/>
            </a:pPr>
            <a:r>
              <a:rPr lang="en-US" sz="2000" dirty="0" smtClean="0"/>
              <a:t>It will show how good we are.</a:t>
            </a:r>
          </a:p>
          <a:p>
            <a:pPr eaLnBrk="1" hangingPunct="1">
              <a:buSzPct val="125000"/>
              <a:buFont typeface="Wingdings 2" charset="2"/>
              <a:buBlip>
                <a:blip r:embed="rId3"/>
              </a:buBlip>
            </a:pPr>
            <a:endParaRPr lang="en-US" sz="1000" dirty="0" smtClean="0"/>
          </a:p>
          <a:p>
            <a:pPr eaLnBrk="1" hangingPunct="1">
              <a:buSzPct val="125000"/>
              <a:buFont typeface="Wingdings 2" charset="2"/>
              <a:buBlip>
                <a:blip r:embed="rId3"/>
              </a:buBlip>
            </a:pPr>
            <a:r>
              <a:rPr lang="en-US" sz="2000" dirty="0" smtClean="0"/>
              <a:t>Some better reasons:</a:t>
            </a:r>
          </a:p>
          <a:p>
            <a:pPr lvl="1" eaLnBrk="1" hangingPunct="1">
              <a:buClr>
                <a:srgbClr val="00B0F0"/>
              </a:buClr>
              <a:buSzPct val="125000"/>
              <a:buFont typeface="Arial" charset="0"/>
              <a:buChar char="•"/>
            </a:pPr>
            <a:r>
              <a:rPr lang="en-US" sz="2000" dirty="0" smtClean="0"/>
              <a:t>“There is nothing to fear.”</a:t>
            </a:r>
          </a:p>
          <a:p>
            <a:pPr lvl="1" eaLnBrk="1" hangingPunct="1">
              <a:buClr>
                <a:srgbClr val="00B0F0"/>
              </a:buClr>
              <a:buSzPct val="125000"/>
              <a:buFont typeface="Arial" charset="0"/>
              <a:buChar char="•"/>
            </a:pPr>
            <a:r>
              <a:rPr lang="en-US" sz="2000" dirty="0" smtClean="0"/>
              <a:t>We will understand our work better.</a:t>
            </a:r>
          </a:p>
          <a:p>
            <a:pPr lvl="1" eaLnBrk="1" hangingPunct="1">
              <a:buClr>
                <a:srgbClr val="00B0F0"/>
              </a:buClr>
              <a:buSzPct val="125000"/>
              <a:buFont typeface="Arial" charset="0"/>
              <a:buChar char="•"/>
            </a:pPr>
            <a:r>
              <a:rPr lang="en-US" sz="2000" dirty="0" smtClean="0"/>
              <a:t>We will serve our students better.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pPr algn="l" eaLnBrk="1" hangingPunct="1"/>
            <a:r>
              <a:rPr lang="en-US" sz="3600" b="1" dirty="0" smtClean="0">
                <a:solidFill>
                  <a:schemeClr val="bg1"/>
                </a:solidFill>
              </a:rPr>
              <a:t>A MANTRA</a:t>
            </a:r>
          </a:p>
        </p:txBody>
      </p:sp>
      <p:sp>
        <p:nvSpPr>
          <p:cNvPr id="35843" name="Content Placeholder 2"/>
          <p:cNvSpPr>
            <a:spLocks noGrp="1"/>
          </p:cNvSpPr>
          <p:nvPr>
            <p:ph idx="1"/>
          </p:nvPr>
        </p:nvSpPr>
        <p:spPr/>
        <p:txBody>
          <a:bodyPr/>
          <a:lstStyle/>
          <a:p>
            <a:pPr algn="ctr" eaLnBrk="1" hangingPunct="1">
              <a:buSzPct val="125000"/>
              <a:buFont typeface="Wingdings 2" charset="2"/>
              <a:buNone/>
            </a:pPr>
            <a:endParaRPr lang="en-US" sz="2400" dirty="0" smtClean="0"/>
          </a:p>
          <a:p>
            <a:pPr algn="ctr" eaLnBrk="1" hangingPunct="1">
              <a:buSzPct val="125000"/>
              <a:buFont typeface="Wingdings 2" charset="2"/>
              <a:buNone/>
            </a:pPr>
            <a:r>
              <a:rPr lang="en-US" sz="4400" dirty="0" smtClean="0"/>
              <a:t>Take quality </a:t>
            </a:r>
            <a:r>
              <a:rPr lang="en-US" sz="4400" dirty="0" smtClean="0">
                <a:solidFill>
                  <a:srgbClr val="33CCFF"/>
                </a:solidFill>
              </a:rPr>
              <a:t>seriously</a:t>
            </a:r>
            <a:r>
              <a:rPr lang="en-US" sz="4400" dirty="0" smtClean="0"/>
              <a:t>, </a:t>
            </a:r>
          </a:p>
          <a:p>
            <a:pPr algn="ctr" eaLnBrk="1" hangingPunct="1">
              <a:buSzPct val="125000"/>
              <a:buFont typeface="Wingdings 2" charset="2"/>
              <a:buNone/>
            </a:pPr>
            <a:r>
              <a:rPr lang="en-US" sz="4400" dirty="0" smtClean="0"/>
              <a:t>assess </a:t>
            </a:r>
            <a:r>
              <a:rPr lang="en-US" sz="4400" dirty="0" smtClean="0">
                <a:solidFill>
                  <a:srgbClr val="33CCFF"/>
                </a:solidFill>
              </a:rPr>
              <a:t>honestly</a:t>
            </a:r>
            <a:r>
              <a:rPr lang="en-US" sz="4400" dirty="0" smtClean="0"/>
              <a:t>, </a:t>
            </a:r>
          </a:p>
          <a:p>
            <a:pPr algn="ctr" eaLnBrk="1" hangingPunct="1">
              <a:buSzPct val="125000"/>
              <a:buFont typeface="Wingdings 2" charset="2"/>
              <a:buNone/>
            </a:pPr>
            <a:r>
              <a:rPr lang="en-US" sz="4400" dirty="0" smtClean="0"/>
              <a:t>report </a:t>
            </a:r>
            <a:r>
              <a:rPr lang="en-US" sz="4400" dirty="0" smtClean="0">
                <a:solidFill>
                  <a:srgbClr val="33CCFF"/>
                </a:solidFill>
              </a:rPr>
              <a:t>openly</a:t>
            </a:r>
            <a:r>
              <a:rPr lang="en-US" sz="4400" dirty="0" smtClean="0"/>
              <a:t>, </a:t>
            </a:r>
          </a:p>
          <a:p>
            <a:pPr algn="ctr" eaLnBrk="1" hangingPunct="1">
              <a:buSzPct val="125000"/>
              <a:buFont typeface="Wingdings 2" charset="2"/>
              <a:buNone/>
            </a:pPr>
            <a:r>
              <a:rPr lang="en-US" sz="4400" dirty="0" smtClean="0"/>
              <a:t>improve </a:t>
            </a:r>
            <a:r>
              <a:rPr lang="en-US" sz="4400" dirty="0" smtClean="0">
                <a:solidFill>
                  <a:srgbClr val="33CCFF"/>
                </a:solidFill>
              </a:rPr>
              <a:t>continuously</a:t>
            </a:r>
            <a:r>
              <a:rPr lang="en-US" sz="4400" dirty="0" smtClean="0"/>
              <a:t>.</a:t>
            </a:r>
          </a:p>
          <a:p>
            <a:pPr eaLnBrk="1" hangingPunct="1">
              <a:buSzPct val="125000"/>
              <a:buFont typeface="Wingdings 2" charset="2"/>
              <a:buBlip>
                <a:blip r:embed="rId3"/>
              </a:buBlip>
            </a:pPr>
            <a:endParaRPr lang="en-US" sz="2000" dirty="0" smtClean="0"/>
          </a:p>
          <a:p>
            <a:pPr eaLnBrk="1" hangingPunct="1">
              <a:buSzPct val="125000"/>
              <a:buFont typeface="Wingdings 2" charset="2"/>
              <a:buBlip>
                <a:blip r:embed="rId3"/>
              </a:buBlip>
            </a:pPr>
            <a:endParaRPr lang="en-US" sz="2000" dirty="0" smtClean="0"/>
          </a:p>
          <a:p>
            <a:pPr eaLnBrk="1" hangingPunct="1">
              <a:buSzPct val="125000"/>
              <a:buFont typeface="Wingdings 2" charset="2"/>
              <a:buNone/>
            </a:pPr>
            <a:endParaRPr lang="en-US"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81000" y="274638"/>
            <a:ext cx="8305800" cy="1143000"/>
          </a:xfrm>
        </p:spPr>
        <p:txBody>
          <a:bodyPr/>
          <a:lstStyle/>
          <a:p>
            <a:pPr eaLnBrk="1" hangingPunct="1"/>
            <a:r>
              <a:rPr lang="en-US" sz="3600" b="1" dirty="0" smtClean="0">
                <a:solidFill>
                  <a:srgbClr val="006699"/>
                </a:solidFill>
              </a:rPr>
              <a:t>JOIN US</a:t>
            </a:r>
            <a:endParaRPr lang="en-US" dirty="0" smtClean="0">
              <a:solidFill>
                <a:srgbClr val="164C6C"/>
              </a:solidFill>
            </a:endParaRPr>
          </a:p>
        </p:txBody>
      </p:sp>
      <p:sp>
        <p:nvSpPr>
          <p:cNvPr id="36867" name="Content Placeholder 2"/>
          <p:cNvSpPr>
            <a:spLocks noGrp="1"/>
          </p:cNvSpPr>
          <p:nvPr>
            <p:ph idx="1"/>
          </p:nvPr>
        </p:nvSpPr>
        <p:spPr>
          <a:xfrm>
            <a:off x="457200" y="2209801"/>
            <a:ext cx="8229600" cy="2895600"/>
          </a:xfrm>
        </p:spPr>
        <p:txBody>
          <a:bodyPr/>
          <a:lstStyle/>
          <a:p>
            <a:pPr algn="ctr" eaLnBrk="1" hangingPunct="1">
              <a:buNone/>
            </a:pPr>
            <a:r>
              <a:rPr lang="en-US" dirty="0" smtClean="0"/>
              <a:t>To stay connected to the Alliance </a:t>
            </a:r>
          </a:p>
          <a:p>
            <a:pPr algn="ctr" eaLnBrk="1" hangingPunct="1">
              <a:buNone/>
            </a:pPr>
            <a:r>
              <a:rPr lang="en-US" dirty="0" smtClean="0"/>
              <a:t>and receive our newsletter please visit</a:t>
            </a:r>
          </a:p>
          <a:p>
            <a:pPr algn="ctr" eaLnBrk="1" hangingPunct="1">
              <a:buNone/>
            </a:pPr>
            <a:r>
              <a:rPr lang="en-US" dirty="0" smtClean="0">
                <a:hlinkClick r:id="rId3"/>
              </a:rPr>
              <a:t>www.newleadershipalliance.org</a:t>
            </a:r>
            <a:endParaRPr lang="en-US" dirty="0" smtClean="0"/>
          </a:p>
          <a:p>
            <a:pPr algn="ctr" eaLnBrk="1" hangingPunct="1">
              <a:buNone/>
            </a:pPr>
            <a:r>
              <a:rPr lang="en-US" dirty="0" smtClean="0"/>
              <a:t>and click on the “</a:t>
            </a:r>
            <a:r>
              <a:rPr lang="en-US" dirty="0" smtClean="0">
                <a:solidFill>
                  <a:srgbClr val="33CCFF"/>
                </a:solidFill>
              </a:rPr>
              <a:t>Get Involved</a:t>
            </a:r>
            <a:r>
              <a:rPr lang="en-US" dirty="0" smtClean="0"/>
              <a:t>” tab.</a:t>
            </a:r>
          </a:p>
        </p:txBody>
      </p:sp>
      <p:sp>
        <p:nvSpPr>
          <p:cNvPr id="4" name="Title 1"/>
          <p:cNvSpPr txBox="1">
            <a:spLocks/>
          </p:cNvSpPr>
          <p:nvPr/>
        </p:nvSpPr>
        <p:spPr>
          <a:xfrm>
            <a:off x="381000" y="22860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b="1" dirty="0" smtClean="0">
                <a:solidFill>
                  <a:schemeClr val="bg1"/>
                </a:solidFill>
                <a:latin typeface="+mj-lt"/>
                <a:ea typeface="+mj-ea"/>
                <a:cs typeface="+mj-cs"/>
              </a:rPr>
              <a:t>STAY CONNECTED TO THE ALLIANCE</a:t>
            </a:r>
            <a:endParaRPr kumimoji="0" lang="en-US" sz="3600" b="1" i="0" u="none" strike="noStrike" kern="120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381000"/>
            <a:ext cx="8153400" cy="758825"/>
          </a:xfrm>
        </p:spPr>
        <p:txBody>
          <a:bodyPr>
            <a:noAutofit/>
          </a:bodyPr>
          <a:lstStyle/>
          <a:p>
            <a:pPr algn="l" eaLnBrk="1" hangingPunct="1"/>
            <a:r>
              <a:rPr lang="en-US" sz="3600" b="1" dirty="0" smtClean="0">
                <a:solidFill>
                  <a:schemeClr val="bg1"/>
                </a:solidFill>
              </a:rPr>
              <a:t>VISION</a:t>
            </a:r>
          </a:p>
        </p:txBody>
      </p:sp>
      <p:sp>
        <p:nvSpPr>
          <p:cNvPr id="4" name="Content Placeholder 3"/>
          <p:cNvSpPr>
            <a:spLocks noGrp="1"/>
          </p:cNvSpPr>
          <p:nvPr>
            <p:ph idx="1"/>
          </p:nvPr>
        </p:nvSpPr>
        <p:spPr>
          <a:xfrm>
            <a:off x="304800" y="1828800"/>
            <a:ext cx="8534400" cy="3733800"/>
          </a:xfrm>
        </p:spPr>
        <p:txBody>
          <a:bodyPr>
            <a:normAutofit/>
          </a:bodyPr>
          <a:lstStyle/>
          <a:p>
            <a:pPr marL="0">
              <a:buNone/>
            </a:pPr>
            <a:r>
              <a:rPr lang="en-US" sz="2400" dirty="0" smtClean="0"/>
              <a:t>The Alliance envisions a self-directed professional higher education community that produces an increasing number of college graduates with high quality degrees in preparation for work, life, and responsible citizenship.</a:t>
            </a:r>
            <a:r>
              <a:rPr lang="en-US" sz="2400" b="1" dirty="0" smtClean="0"/>
              <a:t/>
            </a:r>
            <a:br>
              <a:rPr lang="en-US" sz="2400" b="1" dirty="0" smtClean="0"/>
            </a:br>
            <a:r>
              <a:rPr lang="en-US" sz="2400" dirty="0" smtClean="0"/>
              <a:t/>
            </a:r>
            <a:br>
              <a:rPr lang="en-US" sz="2400" dirty="0" smtClean="0"/>
            </a:br>
            <a:endParaRPr lang="en-US" sz="24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458200" cy="3600986"/>
          </a:xfrm>
          <a:prstGeom prst="rect">
            <a:avLst/>
          </a:prstGeom>
        </p:spPr>
        <p:txBody>
          <a:bodyPr wrap="square">
            <a:spAutoFit/>
          </a:bodyPr>
          <a:lstStyle/>
          <a:p>
            <a:pPr marL="0">
              <a:buNone/>
            </a:pPr>
            <a:r>
              <a:rPr lang="en-US" sz="2000" dirty="0" smtClean="0">
                <a:latin typeface="+mj-lt"/>
              </a:rPr>
              <a:t>The Alliance, an advocacy-focused organization, will lead and support voluntary and cooperative efforts to move the higher education community towards gathering, reporting on, and using evidence to improve student learning in American undergraduate education. Through the promotion of shared principles, recommended actions, and innovative initiatives, the Alliance aims:</a:t>
            </a:r>
            <a:br>
              <a:rPr lang="en-US" sz="2000" dirty="0" smtClean="0">
                <a:latin typeface="+mj-lt"/>
              </a:rPr>
            </a:br>
            <a:endParaRPr lang="en-US" sz="800" dirty="0" smtClean="0">
              <a:latin typeface="+mj-lt"/>
            </a:endParaRPr>
          </a:p>
          <a:p>
            <a:pPr marL="914400" lvl="1" indent="-457200">
              <a:buClr>
                <a:schemeClr val="tx2"/>
              </a:buClr>
              <a:buFont typeface="Arial" pitchFamily="34" charset="0"/>
              <a:buChar char="•"/>
            </a:pPr>
            <a:r>
              <a:rPr lang="en-US" sz="2000" dirty="0" smtClean="0">
                <a:latin typeface="+mj-lt"/>
              </a:rPr>
              <a:t>To shape attitudes, practices, and policies related to gathering, reporting on, and using evidence to improve student learning.</a:t>
            </a:r>
          </a:p>
          <a:p>
            <a:pPr marL="914400" lvl="1" indent="-457200">
              <a:buClr>
                <a:schemeClr val="tx2"/>
              </a:buClr>
              <a:buFont typeface="Arial" pitchFamily="34" charset="0"/>
              <a:buChar char="•"/>
            </a:pPr>
            <a:r>
              <a:rPr lang="en-US" sz="2000" dirty="0" smtClean="0">
                <a:latin typeface="+mj-lt"/>
              </a:rPr>
              <a:t>To promote the establishment of new professional norms for gathering, reporting on, and using evidence of student learning.</a:t>
            </a:r>
          </a:p>
          <a:p>
            <a:pPr marL="914400" lvl="1" indent="-457200">
              <a:buClr>
                <a:schemeClr val="tx2"/>
              </a:buClr>
              <a:buFont typeface="Arial" pitchFamily="34" charset="0"/>
              <a:buChar char="•"/>
            </a:pPr>
            <a:r>
              <a:rPr lang="en-US" sz="2000" dirty="0" smtClean="0">
                <a:latin typeface="+mj-lt"/>
              </a:rPr>
              <a:t>To increase public confidence in the quality of undergraduate education provided by American colleges and universities.</a:t>
            </a:r>
          </a:p>
        </p:txBody>
      </p:sp>
      <p:sp>
        <p:nvSpPr>
          <p:cNvPr id="4" name="Title 1"/>
          <p:cNvSpPr txBox="1">
            <a:spLocks/>
          </p:cNvSpPr>
          <p:nvPr/>
        </p:nvSpPr>
        <p:spPr>
          <a:xfrm>
            <a:off x="304800" y="381000"/>
            <a:ext cx="8153400" cy="758825"/>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bg1"/>
                </a:solidFill>
                <a:effectLst/>
                <a:uLnTx/>
                <a:uFillTx/>
                <a:latin typeface="+mj-lt"/>
                <a:ea typeface="+mj-ea"/>
                <a:cs typeface="+mj-cs"/>
              </a:rPr>
              <a:t>MISSION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228600"/>
            <a:ext cx="8531225" cy="1219200"/>
          </a:xfrm>
        </p:spPr>
        <p:txBody>
          <a:bodyPr>
            <a:normAutofit/>
          </a:bodyPr>
          <a:lstStyle/>
          <a:p>
            <a:pPr algn="l" eaLnBrk="1" hangingPunct="1"/>
            <a:r>
              <a:rPr lang="en-US" sz="3600" b="1" dirty="0" smtClean="0">
                <a:solidFill>
                  <a:schemeClr val="bg1"/>
                </a:solidFill>
              </a:rPr>
              <a:t>THE TWO QUESTIONS </a:t>
            </a:r>
            <a:br>
              <a:rPr lang="en-US" sz="3600" b="1" dirty="0" smtClean="0">
                <a:solidFill>
                  <a:schemeClr val="bg1"/>
                </a:solidFill>
              </a:rPr>
            </a:br>
            <a:r>
              <a:rPr lang="en-US" sz="3600" b="1" dirty="0" smtClean="0">
                <a:solidFill>
                  <a:schemeClr val="bg1"/>
                </a:solidFill>
              </a:rPr>
              <a:t>(you should always ask!)</a:t>
            </a:r>
          </a:p>
        </p:txBody>
      </p:sp>
      <p:sp>
        <p:nvSpPr>
          <p:cNvPr id="15363" name="Content Placeholder 2"/>
          <p:cNvSpPr>
            <a:spLocks noGrp="1"/>
          </p:cNvSpPr>
          <p:nvPr>
            <p:ph idx="1"/>
          </p:nvPr>
        </p:nvSpPr>
        <p:spPr>
          <a:xfrm>
            <a:off x="457200" y="1828800"/>
            <a:ext cx="8229600" cy="3657600"/>
          </a:xfrm>
        </p:spPr>
        <p:txBody>
          <a:bodyPr>
            <a:normAutofit fontScale="92500" lnSpcReduction="20000"/>
          </a:bodyPr>
          <a:lstStyle/>
          <a:p>
            <a:pPr eaLnBrk="1" hangingPunct="1">
              <a:lnSpc>
                <a:spcPct val="110000"/>
              </a:lnSpc>
              <a:buSzPct val="125000"/>
              <a:buFont typeface="Wingdings 2" charset="2"/>
              <a:buBlip>
                <a:blip r:embed="rId3"/>
              </a:buBlip>
            </a:pPr>
            <a:r>
              <a:rPr lang="en-US" sz="2200" dirty="0" smtClean="0"/>
              <a:t>The history question:  How did we reach this point, come to consider a problem or proposal?  What were people thinking when they developed current arrangements?</a:t>
            </a:r>
          </a:p>
          <a:p>
            <a:pPr eaLnBrk="1" hangingPunct="1">
              <a:lnSpc>
                <a:spcPct val="110000"/>
              </a:lnSpc>
              <a:buSzPct val="125000"/>
              <a:buFont typeface="Wingdings 2" charset="2"/>
              <a:buNone/>
            </a:pPr>
            <a:endParaRPr lang="en-US" sz="2200" dirty="0" smtClean="0"/>
          </a:p>
          <a:p>
            <a:pPr eaLnBrk="1" hangingPunct="1">
              <a:lnSpc>
                <a:spcPct val="110000"/>
              </a:lnSpc>
              <a:buSzPct val="125000"/>
              <a:buFont typeface="Wingdings 2" charset="2"/>
              <a:buBlip>
                <a:blip r:embed="rId3"/>
              </a:buBlip>
            </a:pPr>
            <a:r>
              <a:rPr lang="en-US" sz="2200" dirty="0" smtClean="0"/>
              <a:t>The problem question:  What is the problem for which this (policy, proposal, organization…) is an appropriate response or even a solution?</a:t>
            </a:r>
          </a:p>
          <a:p>
            <a:pPr eaLnBrk="1" hangingPunct="1">
              <a:lnSpc>
                <a:spcPct val="110000"/>
              </a:lnSpc>
              <a:buSzPct val="125000"/>
              <a:buFont typeface="Wingdings 2" charset="2"/>
              <a:buBlip>
                <a:blip r:embed="rId3"/>
              </a:buBlip>
            </a:pPr>
            <a:endParaRPr lang="en-US" sz="2200" dirty="0" smtClean="0"/>
          </a:p>
          <a:p>
            <a:pPr>
              <a:lnSpc>
                <a:spcPct val="110000"/>
              </a:lnSpc>
              <a:buSzPct val="125000"/>
              <a:buBlip>
                <a:blip r:embed="rId3"/>
              </a:buBlip>
            </a:pPr>
            <a:r>
              <a:rPr lang="en-US" sz="2200" dirty="0" smtClean="0"/>
              <a:t>In brief, the New Leadership Alliance emerged as a response to threats of greater regulation of higher education and demands for greater assessment and accountability in higher education.  It proposes a new professionalism in terms of norms, standards, and actions in gathering, reporting, and using evidence to improve student learning.</a:t>
            </a:r>
          </a:p>
          <a:p>
            <a:pPr eaLnBrk="1" hangingPunct="1"/>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457200"/>
            <a:ext cx="8534400" cy="685800"/>
          </a:xfrm>
        </p:spPr>
        <p:txBody>
          <a:bodyPr>
            <a:normAutofit/>
          </a:bodyPr>
          <a:lstStyle/>
          <a:p>
            <a:pPr algn="l" eaLnBrk="1" hangingPunct="1">
              <a:defRPr/>
            </a:pPr>
            <a:r>
              <a:rPr lang="en-US" sz="3600" b="1" dirty="0" smtClean="0">
                <a:solidFill>
                  <a:schemeClr val="bg1"/>
                </a:solidFill>
              </a:rPr>
              <a:t>A BIT OF HISTORY</a:t>
            </a:r>
            <a:r>
              <a:rPr lang="en-US" sz="3600" b="1" dirty="0" smtClean="0">
                <a:solidFill>
                  <a:srgbClr val="006699"/>
                </a:solidFill>
              </a:rPr>
              <a:t>s. </a:t>
            </a:r>
            <a:r>
              <a:rPr lang="en-US" sz="2900" b="1" dirty="0" smtClean="0">
                <a:solidFill>
                  <a:srgbClr val="006699"/>
                </a:solidFill>
              </a:rPr>
              <a:t>the Feds</a:t>
            </a:r>
          </a:p>
        </p:txBody>
      </p:sp>
      <p:sp>
        <p:nvSpPr>
          <p:cNvPr id="16387" name="Content Placeholder 2"/>
          <p:cNvSpPr>
            <a:spLocks noGrp="1"/>
          </p:cNvSpPr>
          <p:nvPr>
            <p:ph idx="1"/>
          </p:nvPr>
        </p:nvSpPr>
        <p:spPr>
          <a:xfrm>
            <a:off x="301625" y="1752600"/>
            <a:ext cx="8504238" cy="3657600"/>
          </a:xfrm>
        </p:spPr>
        <p:txBody>
          <a:bodyPr>
            <a:normAutofit/>
          </a:bodyPr>
          <a:lstStyle/>
          <a:p>
            <a:pPr eaLnBrk="1" hangingPunct="1">
              <a:lnSpc>
                <a:spcPct val="80000"/>
              </a:lnSpc>
              <a:buSzPct val="125000"/>
              <a:buFont typeface="Wingdings 2" charset="2"/>
              <a:buBlip>
                <a:blip r:embed="rId3"/>
              </a:buBlip>
            </a:pPr>
            <a:r>
              <a:rPr lang="en-US" sz="2000" dirty="0" smtClean="0"/>
              <a:t>A golden age (</a:t>
            </a:r>
            <a:r>
              <a:rPr lang="en-US" sz="2000" dirty="0" err="1" smtClean="0"/>
              <a:t>sorta</a:t>
            </a:r>
            <a:r>
              <a:rPr lang="en-US" sz="2000" dirty="0" smtClean="0"/>
              <a:t>) in American higher education (1945-1970): expansion, opportunity/meritocracy, fiscal support, political deference, and self-regulation via accreditation.</a:t>
            </a:r>
          </a:p>
          <a:p>
            <a:pPr eaLnBrk="1" hangingPunct="1">
              <a:lnSpc>
                <a:spcPct val="80000"/>
              </a:lnSpc>
              <a:buSzPct val="125000"/>
              <a:buFont typeface="Wingdings 2" charset="2"/>
              <a:buBlip>
                <a:blip r:embed="rId3"/>
              </a:buBlip>
            </a:pPr>
            <a:endParaRPr lang="en-US" sz="2000" dirty="0" smtClean="0"/>
          </a:p>
          <a:p>
            <a:pPr eaLnBrk="1" hangingPunct="1">
              <a:lnSpc>
                <a:spcPct val="80000"/>
              </a:lnSpc>
              <a:buSzPct val="125000"/>
              <a:buFont typeface="Wingdings 2" charset="2"/>
              <a:buBlip>
                <a:blip r:embed="rId3"/>
              </a:buBlip>
            </a:pPr>
            <a:r>
              <a:rPr lang="en-US" sz="2000" dirty="0" smtClean="0"/>
              <a:t>Growing dissatisfaction (1970-2006): cost/waste, ideological antagonism, constrained finances/tax resistance, new demographics, questions about quality.</a:t>
            </a:r>
          </a:p>
          <a:p>
            <a:pPr eaLnBrk="1" hangingPunct="1">
              <a:lnSpc>
                <a:spcPct val="80000"/>
              </a:lnSpc>
              <a:buSzPct val="125000"/>
              <a:buFont typeface="Wingdings 2" charset="2"/>
              <a:buBlip>
                <a:blip r:embed="rId3"/>
              </a:buBlip>
            </a:pPr>
            <a:endParaRPr lang="en-US" sz="2000" dirty="0" smtClean="0"/>
          </a:p>
          <a:p>
            <a:pPr eaLnBrk="1" hangingPunct="1">
              <a:lnSpc>
                <a:spcPct val="80000"/>
              </a:lnSpc>
              <a:buSzPct val="125000"/>
              <a:buFont typeface="Wingdings 2" charset="2"/>
              <a:buBlip>
                <a:blip r:embed="rId3"/>
              </a:buBlip>
            </a:pPr>
            <a:r>
              <a:rPr lang="en-US" sz="2000" dirty="0" smtClean="0"/>
              <a:t>Reauthorizations as occasions for questioning higher ed., rethinking/considering regulation, e.g. </a:t>
            </a:r>
            <a:r>
              <a:rPr lang="en-US" sz="2000" dirty="0" err="1" smtClean="0"/>
              <a:t>SPREs</a:t>
            </a:r>
            <a:r>
              <a:rPr lang="en-US" sz="2000" dirty="0" smtClean="0"/>
              <a:t> in 1992-93, (the power of the purse).</a:t>
            </a:r>
          </a:p>
          <a:p>
            <a:pPr eaLnBrk="1" hangingPunct="1">
              <a:lnSpc>
                <a:spcPct val="80000"/>
              </a:lnSpc>
              <a:buSzPct val="125000"/>
              <a:buFont typeface="Wingdings 2" charset="2"/>
              <a:buNone/>
            </a:pPr>
            <a:endParaRPr lang="en-US" sz="1000" dirty="0" smtClean="0"/>
          </a:p>
          <a:p>
            <a:pPr eaLnBrk="1" hangingPunct="1">
              <a:lnSpc>
                <a:spcPct val="80000"/>
              </a:lnSpc>
              <a:buSzPct val="125000"/>
              <a:buNone/>
            </a:pPr>
            <a:endParaRPr lang="en-US" sz="1000" dirty="0" smtClean="0"/>
          </a:p>
          <a:p>
            <a:pPr eaLnBrk="1" hangingPunct="1">
              <a:lnSpc>
                <a:spcPct val="80000"/>
              </a:lnSpc>
              <a:buSzPct val="125000"/>
              <a:buNone/>
            </a:pPr>
            <a:endParaRPr lang="en-US" sz="1800" dirty="0" smtClean="0"/>
          </a:p>
          <a:p>
            <a:pPr lvl="1" eaLnBrk="1" hangingPunct="1">
              <a:lnSpc>
                <a:spcPct val="80000"/>
              </a:lnSpc>
              <a:buClr>
                <a:srgbClr val="4EA5D8"/>
              </a:buClr>
              <a:buSzPct val="125000"/>
              <a:buFont typeface="Arial" charset="0"/>
              <a:buChar char="•"/>
            </a:pPr>
            <a:endParaRPr lang="en-US" sz="1300" dirty="0" smtClean="0"/>
          </a:p>
          <a:p>
            <a:pPr eaLnBrk="1" hangingPunct="1">
              <a:lnSpc>
                <a:spcPct val="80000"/>
              </a:lnSpc>
              <a:buClr>
                <a:srgbClr val="4EA5D8"/>
              </a:buClr>
              <a:buSzPct val="125000"/>
              <a:buFont typeface="Arial" charset="0"/>
              <a:buChar char="•"/>
            </a:pPr>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4800" y="152400"/>
            <a:ext cx="8229600" cy="1143000"/>
          </a:xfrm>
        </p:spPr>
        <p:txBody>
          <a:bodyPr>
            <a:noAutofit/>
          </a:bodyPr>
          <a:lstStyle/>
          <a:p>
            <a:pPr algn="l" eaLnBrk="1" hangingPunct="1"/>
            <a:r>
              <a:rPr lang="en-US" sz="3600" b="1" dirty="0" smtClean="0">
                <a:solidFill>
                  <a:schemeClr val="bg1"/>
                </a:solidFill>
              </a:rPr>
              <a:t>THE SPELLINGS COMMISSION AND </a:t>
            </a:r>
            <a:br>
              <a:rPr lang="en-US" sz="3600" b="1" dirty="0" smtClean="0">
                <a:solidFill>
                  <a:schemeClr val="bg1"/>
                </a:solidFill>
              </a:rPr>
            </a:br>
            <a:r>
              <a:rPr lang="en-US" sz="3600" b="1" dirty="0" smtClean="0">
                <a:solidFill>
                  <a:schemeClr val="bg1"/>
                </a:solidFill>
              </a:rPr>
              <a:t>THE MOST RECENT REAUTHORIZATION</a:t>
            </a:r>
            <a:endParaRPr lang="en-US" sz="3600" dirty="0" smtClean="0">
              <a:solidFill>
                <a:schemeClr val="bg1"/>
              </a:solidFill>
            </a:endParaRPr>
          </a:p>
        </p:txBody>
      </p:sp>
      <p:sp>
        <p:nvSpPr>
          <p:cNvPr id="17411" name="Content Placeholder 2"/>
          <p:cNvSpPr>
            <a:spLocks noGrp="1"/>
          </p:cNvSpPr>
          <p:nvPr>
            <p:ph idx="1"/>
          </p:nvPr>
        </p:nvSpPr>
        <p:spPr>
          <a:xfrm>
            <a:off x="304800" y="1752600"/>
            <a:ext cx="8382000" cy="4572000"/>
          </a:xfrm>
        </p:spPr>
        <p:txBody>
          <a:bodyPr>
            <a:normAutofit/>
          </a:bodyPr>
          <a:lstStyle/>
          <a:p>
            <a:pPr eaLnBrk="1" hangingPunct="1">
              <a:buSzPct val="125000"/>
              <a:buFont typeface="Wingdings 2" charset="2"/>
              <a:buBlip>
                <a:blip r:embed="rId3"/>
              </a:buBlip>
            </a:pPr>
            <a:r>
              <a:rPr lang="en-US" sz="2000" dirty="0" smtClean="0"/>
              <a:t>The Spellings Commission report (2006): A Nation at Risk goes to college and flirts with No Child Left Behind (testing, testing).</a:t>
            </a:r>
          </a:p>
          <a:p>
            <a:pPr eaLnBrk="1" hangingPunct="1">
              <a:buSzPct val="125000"/>
              <a:buFont typeface="Wingdings 2" charset="2"/>
              <a:buBlip>
                <a:blip r:embed="rId3"/>
              </a:buBlip>
            </a:pPr>
            <a:endParaRPr lang="en-US" sz="2000" dirty="0" smtClean="0"/>
          </a:p>
          <a:p>
            <a:pPr eaLnBrk="1" hangingPunct="1">
              <a:buSzPct val="125000"/>
              <a:buFont typeface="Wingdings 2" charset="2"/>
              <a:buBlip>
                <a:blip r:embed="rId3"/>
              </a:buBlip>
            </a:pPr>
            <a:r>
              <a:rPr lang="en-US" sz="2000" dirty="0" smtClean="0"/>
              <a:t>The ensuing battle royal over who will exercise what authority.</a:t>
            </a:r>
          </a:p>
          <a:p>
            <a:pPr eaLnBrk="1" hangingPunct="1">
              <a:buSzPct val="125000"/>
              <a:buFont typeface="Wingdings 2" charset="2"/>
              <a:buBlip>
                <a:blip r:embed="rId3"/>
              </a:buBlip>
            </a:pPr>
            <a:endParaRPr lang="en-US" sz="2000" dirty="0" smtClean="0"/>
          </a:p>
          <a:p>
            <a:pPr>
              <a:buSzPct val="125000"/>
              <a:buBlip>
                <a:blip r:embed="rId3"/>
              </a:buBlip>
            </a:pPr>
            <a:r>
              <a:rPr lang="en-US" sz="2000" dirty="0" smtClean="0"/>
              <a:t>Another narrow escape, Lamar Alexander and his warning, “If colleges and universities do not accept more responsibility for assessment and accountability, the federal government will do it for them.”</a:t>
            </a:r>
          </a:p>
          <a:p>
            <a:pPr eaLnBrk="1" hangingPunct="1"/>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Autofit/>
          </a:bodyPr>
          <a:lstStyle/>
          <a:p>
            <a:pPr algn="l" eaLnBrk="1" hangingPunct="1"/>
            <a:r>
              <a:rPr lang="en-US" sz="3600" b="1" dirty="0" smtClean="0">
                <a:solidFill>
                  <a:schemeClr val="bg1"/>
                </a:solidFill>
              </a:rPr>
              <a:t>ESTABLISHING THE ALLIANCE</a:t>
            </a:r>
            <a:endParaRPr lang="en-US" sz="3600" dirty="0" smtClean="0">
              <a:solidFill>
                <a:schemeClr val="bg1"/>
              </a:solidFill>
            </a:endParaRPr>
          </a:p>
        </p:txBody>
      </p:sp>
      <p:sp>
        <p:nvSpPr>
          <p:cNvPr id="18435" name="Content Placeholder 2"/>
          <p:cNvSpPr>
            <a:spLocks noGrp="1"/>
          </p:cNvSpPr>
          <p:nvPr>
            <p:ph idx="1"/>
          </p:nvPr>
        </p:nvSpPr>
        <p:spPr>
          <a:xfrm>
            <a:off x="304800" y="1676400"/>
            <a:ext cx="8382000" cy="3810000"/>
          </a:xfrm>
        </p:spPr>
        <p:txBody>
          <a:bodyPr>
            <a:noAutofit/>
          </a:bodyPr>
          <a:lstStyle/>
          <a:p>
            <a:pPr eaLnBrk="1" hangingPunct="1">
              <a:buSzPct val="125000"/>
              <a:buFont typeface="Wingdings 2" charset="2"/>
              <a:buBlip>
                <a:blip r:embed="rId3"/>
              </a:buBlip>
            </a:pPr>
            <a:r>
              <a:rPr lang="en-US" sz="2000" dirty="0" smtClean="0"/>
              <a:t>What are “we” going to do about the threat of regulation and the demands for assessment and accountability (quality assurance)?</a:t>
            </a:r>
          </a:p>
          <a:p>
            <a:pPr eaLnBrk="1" hangingPunct="1">
              <a:buSzPct val="125000"/>
              <a:buFont typeface="Wingdings 2" charset="2"/>
              <a:buBlip>
                <a:blip r:embed="rId3"/>
              </a:buBlip>
            </a:pPr>
            <a:endParaRPr lang="en-US" sz="1000" dirty="0" smtClean="0"/>
          </a:p>
          <a:p>
            <a:pPr eaLnBrk="1" hangingPunct="1">
              <a:buSzPct val="125000"/>
              <a:buFont typeface="Wingdings 2" charset="2"/>
              <a:buBlip>
                <a:blip r:embed="rId3"/>
              </a:buBlip>
            </a:pPr>
            <a:r>
              <a:rPr lang="en-US" sz="2000" dirty="0" smtClean="0"/>
              <a:t>AAC&amp;U/CHEA/Teagle meeting, June 2007: agreeing to create a principles document.</a:t>
            </a:r>
          </a:p>
          <a:p>
            <a:pPr eaLnBrk="1" hangingPunct="1">
              <a:buSzPct val="125000"/>
              <a:buFont typeface="Wingdings 2" charset="2"/>
              <a:buBlip>
                <a:blip r:embed="rId3"/>
              </a:buBlip>
            </a:pPr>
            <a:endParaRPr lang="en-US" sz="1000" dirty="0" smtClean="0"/>
          </a:p>
          <a:p>
            <a:pPr eaLnBrk="1" hangingPunct="1">
              <a:buSzPct val="125000"/>
              <a:buFont typeface="Wingdings 2" charset="2"/>
              <a:buBlip>
                <a:blip r:embed="rId3"/>
              </a:buBlip>
            </a:pPr>
            <a:r>
              <a:rPr lang="en-US" sz="2000" dirty="0" smtClean="0"/>
              <a:t>January 2008:  AAC&amp;U/CHEA publish </a:t>
            </a:r>
            <a:r>
              <a:rPr lang="en-US" sz="2000" i="1" dirty="0" smtClean="0"/>
              <a:t>New Leadership for Student learning and Accountability: A Statement of Principles, Commitments to Action.</a:t>
            </a:r>
          </a:p>
          <a:p>
            <a:pPr eaLnBrk="1" hangingPunct="1">
              <a:buSzPct val="125000"/>
              <a:buFont typeface="Wingdings 2" charset="2"/>
              <a:buBlip>
                <a:blip r:embed="rId3"/>
              </a:buBlip>
            </a:pPr>
            <a:endParaRPr lang="en-US" sz="1000" i="1" dirty="0" smtClean="0"/>
          </a:p>
          <a:p>
            <a:pPr>
              <a:buSzPct val="125000"/>
              <a:buBlip>
                <a:blip r:embed="rId3"/>
              </a:buBlip>
            </a:pPr>
            <a:r>
              <a:rPr lang="en-US" sz="2000" dirty="0" smtClean="0"/>
              <a:t>May-October 2008: Now what? Who’s “we”?  Starting an Alliance, </a:t>
            </a:r>
            <a:r>
              <a:rPr lang="en-US" sz="2000" dirty="0" smtClean="0">
                <a:hlinkClick r:id="rId4"/>
              </a:rPr>
              <a:t>http://www.insidehighered.com/news/2008/10/13/teagle</a:t>
            </a:r>
            <a:endParaRPr lang="en-US" sz="2000" dirty="0" smtClean="0"/>
          </a:p>
          <a:p>
            <a:pPr>
              <a:buSzPct val="125000"/>
              <a:buBlip>
                <a:blip r:embed="rId3"/>
              </a:buBlip>
            </a:pPr>
            <a:endParaRPr lang="en-US" sz="1000" dirty="0" smtClean="0"/>
          </a:p>
          <a:p>
            <a:pPr>
              <a:buSzPct val="125000"/>
              <a:buBlip>
                <a:blip r:embed="rId3"/>
              </a:buBlip>
            </a:pPr>
            <a:r>
              <a:rPr lang="en-US" sz="2000" dirty="0" smtClean="0"/>
              <a:t>Teagle/Carnegie support—the Alliance is incorporated, March 2009.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lgn="l" eaLnBrk="1" hangingPunct="1"/>
            <a:r>
              <a:rPr lang="en-US" sz="3600" b="1" dirty="0" smtClean="0">
                <a:solidFill>
                  <a:schemeClr val="bg1"/>
                </a:solidFill>
              </a:rPr>
              <a:t>THE PROBLEM</a:t>
            </a:r>
            <a:endParaRPr lang="en-US" sz="3600" dirty="0" smtClean="0">
              <a:solidFill>
                <a:schemeClr val="bg1"/>
              </a:solidFill>
            </a:endParaRPr>
          </a:p>
        </p:txBody>
      </p:sp>
      <p:sp>
        <p:nvSpPr>
          <p:cNvPr id="19459" name="Content Placeholder 2"/>
          <p:cNvSpPr>
            <a:spLocks noGrp="1"/>
          </p:cNvSpPr>
          <p:nvPr>
            <p:ph idx="1"/>
          </p:nvPr>
        </p:nvSpPr>
        <p:spPr>
          <a:xfrm>
            <a:off x="381000" y="1676400"/>
            <a:ext cx="8458200" cy="3810000"/>
          </a:xfrm>
        </p:spPr>
        <p:txBody>
          <a:bodyPr>
            <a:normAutofit/>
          </a:bodyPr>
          <a:lstStyle/>
          <a:p>
            <a:pPr eaLnBrk="1" hangingPunct="1">
              <a:buSzPct val="125000"/>
              <a:buFont typeface="Wingdings 2" charset="2"/>
              <a:buBlip>
                <a:blip r:embed="rId3"/>
              </a:buBlip>
            </a:pPr>
            <a:endParaRPr lang="en-US" sz="2000" dirty="0" smtClean="0"/>
          </a:p>
          <a:p>
            <a:pPr eaLnBrk="1" hangingPunct="1">
              <a:buSzPct val="125000"/>
              <a:buFont typeface="Wingdings 2" charset="2"/>
              <a:buBlip>
                <a:blip r:embed="rId3"/>
              </a:buBlip>
            </a:pPr>
            <a:r>
              <a:rPr lang="en-US" sz="2000" dirty="0" smtClean="0"/>
              <a:t>A decentralized, diverse, diffuse industry: American </a:t>
            </a:r>
            <a:r>
              <a:rPr lang="en-US" sz="2000" dirty="0" err="1" smtClean="0"/>
              <a:t>exceptionalism</a:t>
            </a:r>
            <a:r>
              <a:rPr lang="en-US" sz="2000" dirty="0" smtClean="0"/>
              <a:t>.</a:t>
            </a:r>
          </a:p>
          <a:p>
            <a:pPr eaLnBrk="1" hangingPunct="1">
              <a:buSzPct val="125000"/>
              <a:buFont typeface="Wingdings 2" charset="2"/>
              <a:buBlip>
                <a:blip r:embed="rId3"/>
              </a:buBlip>
            </a:pPr>
            <a:endParaRPr lang="en-US" sz="2000" dirty="0" smtClean="0"/>
          </a:p>
          <a:p>
            <a:pPr eaLnBrk="1" hangingPunct="1">
              <a:buSzPct val="125000"/>
              <a:buFont typeface="Wingdings 2" charset="2"/>
              <a:buBlip>
                <a:blip r:embed="rId3"/>
              </a:buBlip>
            </a:pPr>
            <a:r>
              <a:rPr lang="en-US" sz="2000" dirty="0" smtClean="0"/>
              <a:t>Autonomy as a blessing and a curse: a 19</a:t>
            </a:r>
            <a:r>
              <a:rPr lang="en-US" sz="2000" baseline="30000" dirty="0" smtClean="0"/>
              <a:t>th</a:t>
            </a:r>
            <a:r>
              <a:rPr lang="en-US" sz="2000" dirty="0" smtClean="0"/>
              <a:t> century regime facing 21</a:t>
            </a:r>
            <a:r>
              <a:rPr lang="en-US" sz="2000" baseline="30000" dirty="0" smtClean="0"/>
              <a:t>st</a:t>
            </a:r>
            <a:r>
              <a:rPr lang="en-US" sz="2000" dirty="0" smtClean="0"/>
              <a:t> century demands.</a:t>
            </a:r>
          </a:p>
          <a:p>
            <a:pPr eaLnBrk="1" hangingPunct="1">
              <a:buSzPct val="125000"/>
              <a:buFont typeface="Wingdings 2" charset="2"/>
              <a:buBlip>
                <a:blip r:embed="rId3"/>
              </a:buBlip>
            </a:pPr>
            <a:endParaRPr lang="en-US" sz="2000" dirty="0" smtClean="0"/>
          </a:p>
          <a:p>
            <a:pPr eaLnBrk="1" hangingPunct="1">
              <a:buSzPct val="125000"/>
              <a:buFont typeface="Wingdings 2" charset="2"/>
              <a:buBlip>
                <a:blip r:embed="rId3"/>
              </a:buBlip>
            </a:pPr>
            <a:r>
              <a:rPr lang="en-US" sz="2000" dirty="0" smtClean="0"/>
              <a:t>Undergraduate learning and the Gandhi problem.</a:t>
            </a:r>
          </a:p>
        </p:txBody>
      </p:sp>
    </p:spTree>
  </p:cSld>
  <p:clrMapOvr>
    <a:masterClrMapping/>
  </p:clrMapOvr>
</p:sld>
</file>

<file path=ppt/theme/theme1.xml><?xml version="1.0" encoding="utf-8"?>
<a:theme xmlns:a="http://schemas.openxmlformats.org/drawingml/2006/main" name="Master Layout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LASLA_PPtemplat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aster Layout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aster Layout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Template>
  <TotalTime>787</TotalTime>
  <Words>1993</Words>
  <Application>Microsoft Office PowerPoint</Application>
  <PresentationFormat>On-screen Show (4:3)</PresentationFormat>
  <Paragraphs>178</Paragraphs>
  <Slides>26</Slides>
  <Notes>26</Notes>
  <HiddenSlides>0</HiddenSlides>
  <MMClips>0</MMClip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Master Layout 3</vt:lpstr>
      <vt:lpstr>NLASLA_PPtemplate4</vt:lpstr>
      <vt:lpstr>Master Layout 2</vt:lpstr>
      <vt:lpstr>Master Layout 4</vt:lpstr>
      <vt:lpstr>    THE NEW LEADERSHIP ALLIANCE FOR  STUDENT LEARNING AND ACCOUNTABILITY     </vt:lpstr>
      <vt:lpstr>OVERVIEW</vt:lpstr>
      <vt:lpstr>VISION</vt:lpstr>
      <vt:lpstr>Slide 4</vt:lpstr>
      <vt:lpstr>THE TWO QUESTIONS  (you should always ask!)</vt:lpstr>
      <vt:lpstr>A BIT OF HISTORYs. the Feds</vt:lpstr>
      <vt:lpstr>THE SPELLINGS COMMISSION AND  THE MOST RECENT REAUTHORIZATION</vt:lpstr>
      <vt:lpstr>ESTABLISHING THE ALLIANCE</vt:lpstr>
      <vt:lpstr>THE PROBLEM</vt:lpstr>
      <vt:lpstr>THE PROBLEM CONTINUED</vt:lpstr>
      <vt:lpstr>WHAT IF “WE” GOVERN US?</vt:lpstr>
      <vt:lpstr>THE ALLIANCE (again)</vt:lpstr>
      <vt:lpstr>PRESIDENTS’ ALLIANCE</vt:lpstr>
      <vt:lpstr>COMMITMENT TO GATHERING EVIDENCE</vt:lpstr>
      <vt:lpstr>COMMITMENT TO USING EVIDENCE</vt:lpstr>
      <vt:lpstr>COMMITMENT TO REPORTING EVIDENCE</vt:lpstr>
      <vt:lpstr>COMMITMENT TO BUILDING NETWORKS</vt:lpstr>
      <vt:lpstr>INSTITUTIONAL CERTIFICATION</vt:lpstr>
      <vt:lpstr>CRITERIA 1: LEARNING OUTCOMES</vt:lpstr>
      <vt:lpstr>CRITERIA 2: GATHERING EVIDENCE</vt:lpstr>
      <vt:lpstr>CRITERIA 3: REPORTING EVIDENCEEPORT</vt:lpstr>
      <vt:lpstr>CRITERIA 4: USING EVIDENCEEPORT</vt:lpstr>
      <vt:lpstr>FUTURE INITIATIVES</vt:lpstr>
      <vt:lpstr>“THERE IS NO OTHER HAND…”</vt:lpstr>
      <vt:lpstr>A MANTRA</vt:lpstr>
      <vt:lpstr>JOIN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 for Grabs”:   Quality Assurance in  American Higher Education</dc:title>
  <dc:creator>Zaneeta</dc:creator>
  <cp:lastModifiedBy> </cp:lastModifiedBy>
  <cp:revision>75</cp:revision>
  <cp:lastPrinted>2010-03-03T22:40:15Z</cp:lastPrinted>
  <dcterms:created xsi:type="dcterms:W3CDTF">2011-01-24T16:11:32Z</dcterms:created>
  <dcterms:modified xsi:type="dcterms:W3CDTF">2011-01-25T12:32:21Z</dcterms:modified>
</cp:coreProperties>
</file>