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982" r:id="rId2"/>
    <p:sldId id="984" r:id="rId3"/>
    <p:sldId id="978" r:id="rId4"/>
    <p:sldId id="262" r:id="rId5"/>
    <p:sldId id="972" r:id="rId6"/>
    <p:sldId id="973" r:id="rId7"/>
    <p:sldId id="988" r:id="rId8"/>
    <p:sldId id="985" r:id="rId9"/>
    <p:sldId id="986" r:id="rId10"/>
    <p:sldId id="987" r:id="rId11"/>
    <p:sldId id="976" r:id="rId12"/>
    <p:sldId id="977"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chemeClr val="bg1">
                <a:lumMod val="75000"/>
              </a:schemeClr>
            </a:gs>
            <a:gs pos="40000">
              <a:schemeClr val="bg1">
                <a:lumMod val="75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695" y="2209801"/>
            <a:ext cx="7620000" cy="877701"/>
          </a:xfrm>
        </p:spPr>
        <p:txBody>
          <a:bodyPr/>
          <a:lstStyle>
            <a:lvl1pPr algn="r">
              <a:defRPr sz="3200"/>
            </a:lvl1pPr>
          </a:lstStyle>
          <a:p>
            <a:r>
              <a:rPr lang="en-US"/>
              <a:t>Click to edit Master title style</a:t>
            </a:r>
          </a:p>
        </p:txBody>
      </p:sp>
      <p:sp>
        <p:nvSpPr>
          <p:cNvPr id="3" name="Subtitle 2"/>
          <p:cNvSpPr>
            <a:spLocks noGrp="1"/>
          </p:cNvSpPr>
          <p:nvPr>
            <p:ph type="subTitle" idx="1"/>
          </p:nvPr>
        </p:nvSpPr>
        <p:spPr>
          <a:xfrm>
            <a:off x="1930402" y="3124200"/>
            <a:ext cx="6275295" cy="704477"/>
          </a:xfrm>
        </p:spPr>
        <p:txBody>
          <a:bodyPr>
            <a:normAutofit/>
          </a:bodyPr>
          <a:lstStyle>
            <a:lvl1pPr marL="0" indent="0" algn="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a:cxnSpLocks/>
          </p:cNvCxnSpPr>
          <p:nvPr/>
        </p:nvCxnSpPr>
        <p:spPr>
          <a:xfrm>
            <a:off x="10349347" y="5228729"/>
            <a:ext cx="0" cy="147951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H:\Archives\Publishing\2007\Graphics\Logos\NCHEMS\NCHEMS Logo 200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94767" y="4935110"/>
            <a:ext cx="1317766" cy="227828"/>
          </a:xfrm>
          <a:prstGeom prst="rect">
            <a:avLst/>
          </a:prstGeom>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466977" y="5259210"/>
            <a:ext cx="1547789" cy="584775"/>
          </a:xfrm>
          <a:prstGeom prst="rect">
            <a:avLst/>
          </a:prstGeom>
          <a:noFill/>
        </p:spPr>
        <p:txBody>
          <a:bodyPr wrap="square" rtlCol="0">
            <a:spAutoFit/>
          </a:bodyPr>
          <a:lstStyle/>
          <a:p>
            <a:r>
              <a:rPr lang="en-US" sz="800" dirty="0"/>
              <a:t>National</a:t>
            </a:r>
            <a:r>
              <a:rPr lang="en-US" sz="800" baseline="0" dirty="0"/>
              <a:t> Center for Higher Education Management Systems</a:t>
            </a:r>
          </a:p>
          <a:p>
            <a:endParaRPr lang="en-US" sz="800" baseline="0" dirty="0"/>
          </a:p>
          <a:p>
            <a:r>
              <a:rPr lang="en-US" sz="800" baseline="0" dirty="0">
                <a:solidFill>
                  <a:schemeClr val="bg1">
                    <a:lumMod val="50000"/>
                  </a:schemeClr>
                </a:solidFill>
              </a:rPr>
              <a:t>nchems.org </a:t>
            </a:r>
            <a:endParaRPr lang="en-US" sz="800" dirty="0">
              <a:solidFill>
                <a:schemeClr val="bg1">
                  <a:lumMod val="50000"/>
                </a:schemeClr>
              </a:solidFill>
            </a:endParaRPr>
          </a:p>
        </p:txBody>
      </p:sp>
      <p:grpSp>
        <p:nvGrpSpPr>
          <p:cNvPr id="4" name="Group 3"/>
          <p:cNvGrpSpPr/>
          <p:nvPr/>
        </p:nvGrpSpPr>
        <p:grpSpPr>
          <a:xfrm>
            <a:off x="11153650" y="5940257"/>
            <a:ext cx="870582" cy="719839"/>
            <a:chOff x="6286500" y="4125775"/>
            <a:chExt cx="2438400" cy="2590800"/>
          </a:xfrm>
        </p:grpSpPr>
        <p:cxnSp>
          <p:nvCxnSpPr>
            <p:cNvPr id="42" name="Straight Connector 41"/>
            <p:cNvCxnSpPr>
              <a:stCxn id="23" idx="4"/>
              <a:endCxn id="20" idx="1"/>
            </p:cNvCxnSpPr>
            <p:nvPr/>
          </p:nvCxnSpPr>
          <p:spPr>
            <a:xfrm>
              <a:off x="8039101" y="5367607"/>
              <a:ext cx="393117" cy="9587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3"/>
              <a:endCxn id="19" idx="7"/>
            </p:cNvCxnSpPr>
            <p:nvPr/>
          </p:nvCxnSpPr>
          <p:spPr>
            <a:xfrm flipH="1">
              <a:off x="7567591" y="4415697"/>
              <a:ext cx="787468" cy="643556"/>
            </a:xfrm>
            <a:prstGeom prst="line">
              <a:avLst/>
            </a:prstGeom>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7176004" y="4702179"/>
              <a:ext cx="253497" cy="337996"/>
            </a:xfrm>
            <a:prstGeom prst="ellipse">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8343900" y="4328975"/>
              <a:ext cx="76200" cy="1016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7581900" y="6056175"/>
              <a:ext cx="76200" cy="101600"/>
            </a:xfrm>
            <a:prstGeom prst="ellipse">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Oval 11"/>
            <p:cNvSpPr/>
            <p:nvPr/>
          </p:nvSpPr>
          <p:spPr>
            <a:xfrm>
              <a:off x="8420100" y="5256452"/>
              <a:ext cx="152400" cy="203200"/>
            </a:xfrm>
            <a:prstGeom prst="ellipse">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Oval 12"/>
            <p:cNvSpPr/>
            <p:nvPr/>
          </p:nvSpPr>
          <p:spPr>
            <a:xfrm>
              <a:off x="7700349" y="4936561"/>
              <a:ext cx="350822" cy="467763"/>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6591300" y="5649775"/>
              <a:ext cx="304800" cy="406400"/>
            </a:xfrm>
            <a:prstGeom prst="ellipse">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Oval 14"/>
            <p:cNvSpPr/>
            <p:nvPr/>
          </p:nvSpPr>
          <p:spPr>
            <a:xfrm>
              <a:off x="7505700" y="4125775"/>
              <a:ext cx="152400" cy="20320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Oval 15"/>
            <p:cNvSpPr/>
            <p:nvPr/>
          </p:nvSpPr>
          <p:spPr>
            <a:xfrm>
              <a:off x="7764478" y="4702179"/>
              <a:ext cx="152400" cy="203200"/>
            </a:xfrm>
            <a:prstGeom prst="ellipse">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Oval 16"/>
            <p:cNvSpPr/>
            <p:nvPr/>
          </p:nvSpPr>
          <p:spPr>
            <a:xfrm>
              <a:off x="6286500" y="4953663"/>
              <a:ext cx="152400" cy="2032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Oval 17"/>
            <p:cNvSpPr/>
            <p:nvPr/>
          </p:nvSpPr>
          <p:spPr>
            <a:xfrm>
              <a:off x="7353300" y="5649775"/>
              <a:ext cx="152400" cy="2032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Oval 18"/>
            <p:cNvSpPr/>
            <p:nvPr/>
          </p:nvSpPr>
          <p:spPr>
            <a:xfrm>
              <a:off x="7484199" y="5040175"/>
              <a:ext cx="97701" cy="130268"/>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Oval 19"/>
            <p:cNvSpPr/>
            <p:nvPr/>
          </p:nvSpPr>
          <p:spPr>
            <a:xfrm>
              <a:off x="8382000" y="6259375"/>
              <a:ext cx="342900" cy="4572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Oval 20"/>
            <p:cNvSpPr/>
            <p:nvPr/>
          </p:nvSpPr>
          <p:spPr>
            <a:xfrm>
              <a:off x="8039100" y="5649775"/>
              <a:ext cx="228600" cy="304800"/>
            </a:xfrm>
            <a:prstGeom prst="ellipse">
              <a:avLst/>
            </a:prstGeom>
            <a:solidFill>
              <a:schemeClr val="accent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Oval 21"/>
            <p:cNvSpPr/>
            <p:nvPr/>
          </p:nvSpPr>
          <p:spPr>
            <a:xfrm>
              <a:off x="6896100" y="5129704"/>
              <a:ext cx="152400" cy="2032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3" name="Oval 22"/>
            <p:cNvSpPr/>
            <p:nvPr/>
          </p:nvSpPr>
          <p:spPr>
            <a:xfrm>
              <a:off x="7962900" y="5164407"/>
              <a:ext cx="152400" cy="203200"/>
            </a:xfrm>
            <a:prstGeom prst="ellipse">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24" name="Straight Connector 23"/>
            <p:cNvCxnSpPr>
              <a:stCxn id="15" idx="6"/>
              <a:endCxn id="9" idx="6"/>
            </p:cNvCxnSpPr>
            <p:nvPr/>
          </p:nvCxnSpPr>
          <p:spPr>
            <a:xfrm>
              <a:off x="7658100" y="4227375"/>
              <a:ext cx="762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5" idx="5"/>
              <a:endCxn id="16" idx="1"/>
            </p:cNvCxnSpPr>
            <p:nvPr/>
          </p:nvCxnSpPr>
          <p:spPr>
            <a:xfrm>
              <a:off x="7635782" y="4299218"/>
              <a:ext cx="151014" cy="432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5" idx="2"/>
              <a:endCxn id="17" idx="7"/>
            </p:cNvCxnSpPr>
            <p:nvPr/>
          </p:nvCxnSpPr>
          <p:spPr>
            <a:xfrm flipH="1">
              <a:off x="6416582" y="4227375"/>
              <a:ext cx="1089118" cy="7560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5" idx="4"/>
              <a:endCxn id="18" idx="0"/>
            </p:cNvCxnSpPr>
            <p:nvPr/>
          </p:nvCxnSpPr>
          <p:spPr>
            <a:xfrm flipH="1">
              <a:off x="7429500" y="4328975"/>
              <a:ext cx="152400" cy="132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6" idx="2"/>
              <a:endCxn id="7" idx="6"/>
            </p:cNvCxnSpPr>
            <p:nvPr/>
          </p:nvCxnSpPr>
          <p:spPr>
            <a:xfrm flipH="1">
              <a:off x="7429500" y="4803779"/>
              <a:ext cx="334978" cy="67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6" idx="3"/>
              <a:endCxn id="13" idx="1"/>
            </p:cNvCxnSpPr>
            <p:nvPr/>
          </p:nvCxnSpPr>
          <p:spPr>
            <a:xfrm flipH="1">
              <a:off x="7751726" y="4875621"/>
              <a:ext cx="35070" cy="12944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2" idx="7"/>
              <a:endCxn id="7" idx="3"/>
            </p:cNvCxnSpPr>
            <p:nvPr/>
          </p:nvCxnSpPr>
          <p:spPr>
            <a:xfrm flipV="1">
              <a:off x="7026183" y="4990677"/>
              <a:ext cx="186945" cy="1687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4" idx="1"/>
              <a:endCxn id="17" idx="4"/>
            </p:cNvCxnSpPr>
            <p:nvPr/>
          </p:nvCxnSpPr>
          <p:spPr>
            <a:xfrm flipH="1" flipV="1">
              <a:off x="6362701" y="5156863"/>
              <a:ext cx="273237" cy="5524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4" idx="0"/>
              <a:endCxn id="22" idx="3"/>
            </p:cNvCxnSpPr>
            <p:nvPr/>
          </p:nvCxnSpPr>
          <p:spPr>
            <a:xfrm flipV="1">
              <a:off x="6743700" y="5303147"/>
              <a:ext cx="174718" cy="346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9" idx="6"/>
              <a:endCxn id="13" idx="2"/>
            </p:cNvCxnSpPr>
            <p:nvPr/>
          </p:nvCxnSpPr>
          <p:spPr>
            <a:xfrm>
              <a:off x="7581899" y="5105310"/>
              <a:ext cx="118450" cy="65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6" idx="6"/>
              <a:endCxn id="12" idx="1"/>
            </p:cNvCxnSpPr>
            <p:nvPr/>
          </p:nvCxnSpPr>
          <p:spPr>
            <a:xfrm>
              <a:off x="7916878" y="4803779"/>
              <a:ext cx="525540" cy="4824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2" idx="4"/>
              <a:endCxn id="20" idx="0"/>
            </p:cNvCxnSpPr>
            <p:nvPr/>
          </p:nvCxnSpPr>
          <p:spPr>
            <a:xfrm>
              <a:off x="8496300" y="5459652"/>
              <a:ext cx="57150" cy="7997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1" idx="7"/>
              <a:endCxn id="12" idx="3"/>
            </p:cNvCxnSpPr>
            <p:nvPr/>
          </p:nvCxnSpPr>
          <p:spPr>
            <a:xfrm flipV="1">
              <a:off x="8234222" y="5429895"/>
              <a:ext cx="208196" cy="2645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1" idx="0"/>
              <a:endCxn id="23" idx="5"/>
            </p:cNvCxnSpPr>
            <p:nvPr/>
          </p:nvCxnSpPr>
          <p:spPr>
            <a:xfrm flipH="1" flipV="1">
              <a:off x="8092982" y="5337850"/>
              <a:ext cx="60418" cy="311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 idx="7"/>
              <a:endCxn id="13" idx="4"/>
            </p:cNvCxnSpPr>
            <p:nvPr/>
          </p:nvCxnSpPr>
          <p:spPr>
            <a:xfrm flipV="1">
              <a:off x="7646942" y="5404325"/>
              <a:ext cx="228819" cy="6667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7"/>
              <a:endCxn id="18" idx="5"/>
            </p:cNvCxnSpPr>
            <p:nvPr/>
          </p:nvCxnSpPr>
          <p:spPr>
            <a:xfrm flipH="1" flipV="1">
              <a:off x="7483383" y="5823218"/>
              <a:ext cx="163559" cy="247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 idx="7"/>
              <a:endCxn id="19" idx="3"/>
            </p:cNvCxnSpPr>
            <p:nvPr/>
          </p:nvCxnSpPr>
          <p:spPr>
            <a:xfrm flipH="1" flipV="1">
              <a:off x="7498507" y="5151365"/>
              <a:ext cx="148435" cy="919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21" idx="2"/>
              <a:endCxn id="18" idx="6"/>
            </p:cNvCxnSpPr>
            <p:nvPr/>
          </p:nvCxnSpPr>
          <p:spPr>
            <a:xfrm flipH="1" flipV="1">
              <a:off x="7505700" y="5751375"/>
              <a:ext cx="5334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9" idx="5"/>
              <a:endCxn id="21" idx="0"/>
            </p:cNvCxnSpPr>
            <p:nvPr/>
          </p:nvCxnSpPr>
          <p:spPr>
            <a:xfrm flipH="1">
              <a:off x="8153401" y="4415697"/>
              <a:ext cx="255541" cy="1234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8" idx="0"/>
              <a:endCxn id="7" idx="4"/>
            </p:cNvCxnSpPr>
            <p:nvPr/>
          </p:nvCxnSpPr>
          <p:spPr>
            <a:xfrm flipH="1" flipV="1">
              <a:off x="7302752" y="5040175"/>
              <a:ext cx="126748"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8" idx="0"/>
              <a:endCxn id="22" idx="5"/>
            </p:cNvCxnSpPr>
            <p:nvPr/>
          </p:nvCxnSpPr>
          <p:spPr>
            <a:xfrm flipH="1" flipV="1">
              <a:off x="7026182" y="5303147"/>
              <a:ext cx="403318" cy="346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4" idx="7"/>
              <a:endCxn id="13" idx="3"/>
            </p:cNvCxnSpPr>
            <p:nvPr/>
          </p:nvCxnSpPr>
          <p:spPr>
            <a:xfrm flipV="1">
              <a:off x="6851464" y="5335822"/>
              <a:ext cx="900263" cy="37346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21" idx="3"/>
              <a:endCxn id="10" idx="6"/>
            </p:cNvCxnSpPr>
            <p:nvPr/>
          </p:nvCxnSpPr>
          <p:spPr>
            <a:xfrm flipH="1">
              <a:off x="7658100" y="5909938"/>
              <a:ext cx="414478" cy="19703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7" idx="6"/>
              <a:endCxn id="7" idx="2"/>
            </p:cNvCxnSpPr>
            <p:nvPr/>
          </p:nvCxnSpPr>
          <p:spPr>
            <a:xfrm flipV="1">
              <a:off x="6438901" y="4871178"/>
              <a:ext cx="737103" cy="18408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7" idx="0"/>
              <a:endCxn id="15" idx="3"/>
            </p:cNvCxnSpPr>
            <p:nvPr/>
          </p:nvCxnSpPr>
          <p:spPr>
            <a:xfrm flipV="1">
              <a:off x="7302752" y="4299218"/>
              <a:ext cx="225266" cy="40296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0" idx="5"/>
              <a:endCxn id="20" idx="2"/>
            </p:cNvCxnSpPr>
            <p:nvPr/>
          </p:nvCxnSpPr>
          <p:spPr>
            <a:xfrm>
              <a:off x="7646942" y="6142897"/>
              <a:ext cx="735059" cy="345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18" idx="6"/>
              <a:endCxn id="20" idx="1"/>
            </p:cNvCxnSpPr>
            <p:nvPr/>
          </p:nvCxnSpPr>
          <p:spPr>
            <a:xfrm>
              <a:off x="7505701" y="5751375"/>
              <a:ext cx="926517" cy="574956"/>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23" idx="6"/>
              <a:endCxn id="12" idx="2"/>
            </p:cNvCxnSpPr>
            <p:nvPr/>
          </p:nvCxnSpPr>
          <p:spPr>
            <a:xfrm>
              <a:off x="8115300" y="5266007"/>
              <a:ext cx="304800" cy="92045"/>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852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l="44972" r="-1" b="33995"/>
          <a:stretch/>
        </p:blipFill>
        <p:spPr bwMode="auto">
          <a:xfrm>
            <a:off x="2" y="5715001"/>
            <a:ext cx="1828799"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Freeform 13"/>
          <p:cNvSpPr/>
          <p:nvPr/>
        </p:nvSpPr>
        <p:spPr>
          <a:xfrm>
            <a:off x="2" y="-11953"/>
            <a:ext cx="11692025" cy="787400"/>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7455096" y="496599"/>
                </a:lnTo>
                <a:lnTo>
                  <a:pt x="7903331" y="3540"/>
                </a:lnTo>
                <a:lnTo>
                  <a:pt x="0" y="0"/>
                </a:lnTo>
                <a:cubicBezTo>
                  <a:pt x="1808" y="181692"/>
                  <a:pt x="3617" y="314907"/>
                  <a:pt x="5425" y="496599"/>
                </a:cubicBez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p:nvPr>
        </p:nvSpPr>
        <p:spPr/>
        <p:txBody>
          <a:bodyPr/>
          <a:lstStyle>
            <a:lvl1pPr>
              <a:defRPr>
                <a:solidFill>
                  <a:schemeClr val="tx1">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408954"/>
            <a:ext cx="10972800" cy="4525963"/>
          </a:xfrm>
        </p:spPr>
        <p:txBody>
          <a:bodyPr>
            <a:normAutofit/>
          </a:bodyPr>
          <a:lstStyle>
            <a:lvl1pPr>
              <a:defRPr sz="2400">
                <a:solidFill>
                  <a:srgbClr val="000000"/>
                </a:solidFill>
              </a:defRPr>
            </a:lvl1pPr>
            <a:lvl2pPr>
              <a:defRPr sz="2000">
                <a:solidFill>
                  <a:srgbClr val="000000"/>
                </a:solidFill>
              </a:defRPr>
            </a:lvl2pPr>
            <a:lvl3pPr>
              <a:defRPr sz="1800">
                <a:solidFill>
                  <a:srgbClr val="000000"/>
                </a:solidFill>
              </a:defRPr>
            </a:lvl3pPr>
            <a:lvl4pPr>
              <a:defRPr sz="1600">
                <a:solidFill>
                  <a:srgbClr val="000000"/>
                </a:solidFill>
              </a:defRPr>
            </a:lvl4pPr>
            <a:lvl5pPr>
              <a:defRPr sz="16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Freeform 14"/>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273947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bg>
      <p:bgPr>
        <a:gradFill>
          <a:gsLst>
            <a:gs pos="0">
              <a:schemeClr val="bg1"/>
            </a:gs>
            <a:gs pos="100000">
              <a:schemeClr val="bg1">
                <a:lumMod val="8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48721" y="1905000"/>
            <a:ext cx="10363200" cy="914400"/>
          </a:xfrm>
        </p:spPr>
        <p:txBody>
          <a:bodyPr anchor="t"/>
          <a:lstStyle>
            <a:lvl1pPr algn="ctr">
              <a:defRPr sz="3200" b="1" cap="none"/>
            </a:lvl1pPr>
          </a:lstStyle>
          <a:p>
            <a:r>
              <a:rPr lang="en-US" dirty="0"/>
              <a:t>Click to edit master title style</a:t>
            </a:r>
          </a:p>
        </p:txBody>
      </p:sp>
      <p:pic>
        <p:nvPicPr>
          <p:cNvPr id="6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972" r="-1" b="33995"/>
          <a:stretch/>
        </p:blipFill>
        <p:spPr bwMode="auto">
          <a:xfrm>
            <a:off x="2" y="5638800"/>
            <a:ext cx="1882271"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reeform 6"/>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262670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Freeform 10"/>
          <p:cNvSpPr/>
          <p:nvPr/>
        </p:nvSpPr>
        <p:spPr>
          <a:xfrm>
            <a:off x="2" y="-11953"/>
            <a:ext cx="11692025" cy="787400"/>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7455096" y="496599"/>
                </a:lnTo>
                <a:lnTo>
                  <a:pt x="7903331" y="3540"/>
                </a:lnTo>
                <a:lnTo>
                  <a:pt x="0" y="0"/>
                </a:lnTo>
                <a:cubicBezTo>
                  <a:pt x="1808" y="181692"/>
                  <a:pt x="3617" y="314907"/>
                  <a:pt x="5425" y="496599"/>
                </a:cubicBez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00152"/>
            <a:ext cx="5384800" cy="339407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2"/>
            <a:ext cx="5384800" cy="339407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01290"/>
            <a:ext cx="1828800" cy="1156711"/>
          </a:xfrm>
          <a:prstGeom prst="rect">
            <a:avLst/>
          </a:prstGeom>
        </p:spPr>
      </p:pic>
      <p:sp>
        <p:nvSpPr>
          <p:cNvPr id="12" name="Freeform 11"/>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425073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bg>
      <p:bgPr>
        <a:gradFill>
          <a:gsLst>
            <a:gs pos="0">
              <a:schemeClr val="bg1"/>
            </a:gs>
            <a:gs pos="100000">
              <a:schemeClr val="bg1">
                <a:lumMod val="80000"/>
              </a:schemeClr>
            </a:gs>
          </a:gsLst>
          <a:lin ang="5400000" scaled="0"/>
        </a:gradFill>
        <a:effectLst/>
      </p:bgPr>
    </p:bg>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5791860"/>
            <a:ext cx="1720077" cy="1066140"/>
          </a:xfrm>
          <a:prstGeom prst="rect">
            <a:avLst/>
          </a:prstGeom>
        </p:spPr>
      </p:pic>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reeform 11"/>
          <p:cNvSpPr/>
          <p:nvPr/>
        </p:nvSpPr>
        <p:spPr>
          <a:xfrm>
            <a:off x="2" y="-11953"/>
            <a:ext cx="11692025" cy="787400"/>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7455096" y="496599"/>
                </a:lnTo>
                <a:lnTo>
                  <a:pt x="7903331" y="3540"/>
                </a:lnTo>
                <a:lnTo>
                  <a:pt x="0" y="0"/>
                </a:lnTo>
                <a:cubicBezTo>
                  <a:pt x="1808" y="181692"/>
                  <a:pt x="3617" y="314907"/>
                  <a:pt x="5425" y="496599"/>
                </a:cubicBez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txBox="1">
            <a:spLocks/>
          </p:cNvSpPr>
          <p:nvPr/>
        </p:nvSpPr>
        <p:spPr>
          <a:xfrm>
            <a:off x="609600" y="274638"/>
            <a:ext cx="9448800" cy="512763"/>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chemeClr val="tx1"/>
                </a:solidFill>
                <a:latin typeface="+mj-lt"/>
                <a:ea typeface="+mj-ea"/>
                <a:cs typeface="+mj-cs"/>
              </a:defRPr>
            </a:lvl1pPr>
          </a:lstStyle>
          <a:p>
            <a:r>
              <a:rPr lang="en-US" sz="2800" dirty="0">
                <a:solidFill>
                  <a:schemeClr val="tx1">
                    <a:lumMod val="50000"/>
                  </a:schemeClr>
                </a:solidFill>
              </a:rPr>
              <a:t>Click to edit Master title style</a:t>
            </a:r>
          </a:p>
        </p:txBody>
      </p:sp>
      <p:sp>
        <p:nvSpPr>
          <p:cNvPr id="15" name="Freeform 14"/>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1567968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6"/>
          <p:cNvSpPr/>
          <p:nvPr/>
        </p:nvSpPr>
        <p:spPr>
          <a:xfrm>
            <a:off x="2" y="-11953"/>
            <a:ext cx="11692025" cy="787400"/>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7455096" y="496599"/>
                </a:lnTo>
                <a:lnTo>
                  <a:pt x="7903331" y="3540"/>
                </a:lnTo>
                <a:lnTo>
                  <a:pt x="0" y="0"/>
                </a:lnTo>
                <a:cubicBezTo>
                  <a:pt x="1808" y="181692"/>
                  <a:pt x="3617" y="314907"/>
                  <a:pt x="5425" y="496599"/>
                </a:cubicBez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p:nvPr>
        </p:nvSpPr>
        <p:spPr/>
        <p:txBody>
          <a:bodyPr/>
          <a:lstStyle/>
          <a:p>
            <a:r>
              <a:rPr lang="en-US"/>
              <a:t>Click to edit Master title style</a:t>
            </a:r>
          </a:p>
        </p:txBody>
      </p:sp>
      <p:pic>
        <p:nvPicPr>
          <p:cNvPr id="6" name="Picture 5"/>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l="23658" r="17914"/>
          <a:stretch/>
        </p:blipFill>
        <p:spPr>
          <a:xfrm>
            <a:off x="2" y="5257800"/>
            <a:ext cx="2534025" cy="1600200"/>
          </a:xfrm>
          <a:prstGeom prst="rect">
            <a:avLst/>
          </a:prstGeom>
        </p:spPr>
      </p:pic>
      <p:sp>
        <p:nvSpPr>
          <p:cNvPr id="10" name="Freeform 9"/>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3663736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972" r="-1" b="33995"/>
          <a:stretch/>
        </p:blipFill>
        <p:spPr bwMode="auto">
          <a:xfrm>
            <a:off x="2" y="5562600"/>
            <a:ext cx="1877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Freeform 8"/>
          <p:cNvSpPr/>
          <p:nvPr/>
        </p:nvSpPr>
        <p:spPr>
          <a:xfrm rot="10800000">
            <a:off x="9568331" y="6211425"/>
            <a:ext cx="2623669" cy="646575"/>
          </a:xfrm>
          <a:custGeom>
            <a:avLst/>
            <a:gdLst>
              <a:gd name="connsiteX0" fmla="*/ 0 w 7897906"/>
              <a:gd name="connsiteY0" fmla="*/ 528917 h 528917"/>
              <a:gd name="connsiteX1" fmla="*/ 7449671 w 7897906"/>
              <a:gd name="connsiteY1" fmla="*/ 528917 h 528917"/>
              <a:gd name="connsiteX2" fmla="*/ 7897906 w 7897906"/>
              <a:gd name="connsiteY2" fmla="*/ 35858 h 528917"/>
              <a:gd name="connsiteX3" fmla="*/ 26894 w 7897906"/>
              <a:gd name="connsiteY3" fmla="*/ 0 h 528917"/>
              <a:gd name="connsiteX4" fmla="*/ 0 w 7897906"/>
              <a:gd name="connsiteY4" fmla="*/ 528917 h 528917"/>
              <a:gd name="connsiteX0" fmla="*/ 5425 w 7903331"/>
              <a:gd name="connsiteY0" fmla="*/ 545077 h 545077"/>
              <a:gd name="connsiteX1" fmla="*/ 7455096 w 7903331"/>
              <a:gd name="connsiteY1" fmla="*/ 545077 h 545077"/>
              <a:gd name="connsiteX2" fmla="*/ 7903331 w 7903331"/>
              <a:gd name="connsiteY2" fmla="*/ 52018 h 545077"/>
              <a:gd name="connsiteX3" fmla="*/ 0 w 7903331"/>
              <a:gd name="connsiteY3" fmla="*/ 0 h 545077"/>
              <a:gd name="connsiteX4" fmla="*/ 5425 w 7903331"/>
              <a:gd name="connsiteY4" fmla="*/ 545077 h 545077"/>
              <a:gd name="connsiteX0" fmla="*/ 5425 w 7903331"/>
              <a:gd name="connsiteY0" fmla="*/ 496599 h 496599"/>
              <a:gd name="connsiteX1" fmla="*/ 7455096 w 7903331"/>
              <a:gd name="connsiteY1" fmla="*/ 496599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503815"/>
              <a:gd name="connsiteX1" fmla="*/ 6194884 w 7903331"/>
              <a:gd name="connsiteY1" fmla="*/ 503815 h 503815"/>
              <a:gd name="connsiteX2" fmla="*/ 7903331 w 7903331"/>
              <a:gd name="connsiteY2" fmla="*/ 3540 h 503815"/>
              <a:gd name="connsiteX3" fmla="*/ 0 w 7903331"/>
              <a:gd name="connsiteY3" fmla="*/ 0 h 503815"/>
              <a:gd name="connsiteX4" fmla="*/ 5425 w 7903331"/>
              <a:gd name="connsiteY4" fmla="*/ 496599 h 503815"/>
              <a:gd name="connsiteX0" fmla="*/ 5425 w 7903331"/>
              <a:gd name="connsiteY0" fmla="*/ 496599 h 496599"/>
              <a:gd name="connsiteX1" fmla="*/ 6194884 w 7903331"/>
              <a:gd name="connsiteY1" fmla="*/ 474948 h 496599"/>
              <a:gd name="connsiteX2" fmla="*/ 7903331 w 7903331"/>
              <a:gd name="connsiteY2" fmla="*/ 3540 h 496599"/>
              <a:gd name="connsiteX3" fmla="*/ 0 w 7903331"/>
              <a:gd name="connsiteY3" fmla="*/ 0 h 496599"/>
              <a:gd name="connsiteX4" fmla="*/ 5425 w 7903331"/>
              <a:gd name="connsiteY4" fmla="*/ 496599 h 496599"/>
              <a:gd name="connsiteX0" fmla="*/ 5425 w 7903331"/>
              <a:gd name="connsiteY0" fmla="*/ 496599 h 496599"/>
              <a:gd name="connsiteX1" fmla="*/ 6374912 w 7903331"/>
              <a:gd name="connsiteY1" fmla="*/ 482164 h 496599"/>
              <a:gd name="connsiteX2" fmla="*/ 7903331 w 7903331"/>
              <a:gd name="connsiteY2" fmla="*/ 3540 h 496599"/>
              <a:gd name="connsiteX3" fmla="*/ 0 w 7903331"/>
              <a:gd name="connsiteY3" fmla="*/ 0 h 496599"/>
              <a:gd name="connsiteX4" fmla="*/ 5425 w 7903331"/>
              <a:gd name="connsiteY4" fmla="*/ 496599 h 4965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3331" h="496599">
                <a:moveTo>
                  <a:pt x="5425" y="496599"/>
                </a:moveTo>
                <a:lnTo>
                  <a:pt x="6374912" y="482164"/>
                </a:lnTo>
                <a:lnTo>
                  <a:pt x="7903331" y="3540"/>
                </a:lnTo>
                <a:lnTo>
                  <a:pt x="0" y="0"/>
                </a:lnTo>
                <a:cubicBezTo>
                  <a:pt x="1808" y="181692"/>
                  <a:pt x="3617" y="314907"/>
                  <a:pt x="5425" y="496599"/>
                </a:cubicBezTo>
                <a:close/>
              </a:path>
            </a:pathLst>
          </a:custGeom>
          <a:gradFill flip="none" rotWithShape="1">
            <a:gsLst>
              <a:gs pos="0">
                <a:schemeClr val="bg1">
                  <a:lumMod val="75000"/>
                </a:schemeClr>
              </a:gs>
              <a:gs pos="50000">
                <a:schemeClr val="bg1">
                  <a:lumMod val="75000"/>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Slide Number Placeholder 5"/>
          <p:cNvSpPr>
            <a:spLocks noGrp="1"/>
          </p:cNvSpPr>
          <p:nvPr>
            <p:ph type="sldNum" sz="quarter" idx="12"/>
          </p:nvPr>
        </p:nvSpPr>
        <p:spPr>
          <a:xfrm>
            <a:off x="10351247" y="6304975"/>
            <a:ext cx="812800" cy="365125"/>
          </a:xfrm>
        </p:spPr>
        <p:txBody>
          <a:bodyPr/>
          <a:lstStyle/>
          <a:p>
            <a:fld id="{AF6FFFF4-3F8B-46F8-9711-AADB9D87C8C9}" type="slidenum">
              <a:rPr lang="en-US" smtClean="0"/>
              <a:t>‹#›</a:t>
            </a:fld>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6849" y="6324600"/>
            <a:ext cx="419227" cy="357452"/>
          </a:xfrm>
          <a:prstGeom prst="rect">
            <a:avLst/>
          </a:prstGeom>
        </p:spPr>
      </p:pic>
    </p:spTree>
    <p:extLst>
      <p:ext uri="{BB962C8B-B14F-4D97-AF65-F5344CB8AC3E}">
        <p14:creationId xmlns:p14="http://schemas.microsoft.com/office/powerpoint/2010/main" val="217876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gradFill>
          <a:gsLst>
            <a:gs pos="0">
              <a:schemeClr val="bg1"/>
            </a:gs>
            <a:gs pos="100000">
              <a:schemeClr val="bg1">
                <a:lumMod val="75000"/>
                <a:alpha val="54000"/>
              </a:schemeClr>
            </a:gs>
          </a:gsLst>
          <a:lin ang="5400000" scaled="0"/>
        </a:gra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l="44972" r="-1" b="33995"/>
          <a:stretch/>
        </p:blipFill>
        <p:spPr bwMode="auto">
          <a:xfrm>
            <a:off x="2" y="5562600"/>
            <a:ext cx="1864783" cy="129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591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85000"/>
              </a:schemeClr>
            </a:gs>
          </a:gsLst>
          <a:lin ang="540000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448800" cy="5127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3A849-035B-44A3-A8EA-7E2E76DC7DD3}" type="datetimeFigureOut">
              <a:rPr lang="en-US" smtClean="0"/>
              <a:t>1/21/2020</a:t>
            </a:fld>
            <a:endParaRPr lang="en-US"/>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FFFF4-3F8B-46F8-9711-AADB9D87C8C9}" type="slidenum">
              <a:rPr lang="en-US" smtClean="0"/>
              <a:t>‹#›</a:t>
            </a:fld>
            <a:endParaRPr lang="en-US"/>
          </a:p>
        </p:txBody>
      </p:sp>
    </p:spTree>
    <p:extLst>
      <p:ext uri="{BB962C8B-B14F-4D97-AF65-F5344CB8AC3E}">
        <p14:creationId xmlns:p14="http://schemas.microsoft.com/office/powerpoint/2010/main" val="1906056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spcBef>
          <a:spcPct val="0"/>
        </a:spcBef>
        <a:buNone/>
        <a:defRPr sz="2800" b="1" kern="1200">
          <a:solidFill>
            <a:srgbClr val="0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00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00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000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00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5683D-2A93-4751-8354-B65E3C102E45}"/>
              </a:ext>
            </a:extLst>
          </p:cNvPr>
          <p:cNvSpPr>
            <a:spLocks noGrp="1"/>
          </p:cNvSpPr>
          <p:nvPr>
            <p:ph type="ctrTitle"/>
          </p:nvPr>
        </p:nvSpPr>
        <p:spPr>
          <a:xfrm>
            <a:off x="469782" y="406400"/>
            <a:ext cx="11350305" cy="610637"/>
          </a:xfrm>
        </p:spPr>
        <p:txBody>
          <a:bodyPr>
            <a:normAutofit fontScale="90000"/>
          </a:bodyPr>
          <a:lstStyle/>
          <a:p>
            <a:pPr algn="ctr"/>
            <a:r>
              <a:rPr lang="en-US" sz="4000" dirty="0"/>
              <a:t>New Realities for Accreditors and Postsecondary Systems</a:t>
            </a:r>
          </a:p>
        </p:txBody>
      </p:sp>
      <p:sp>
        <p:nvSpPr>
          <p:cNvPr id="3" name="Subtitle 2">
            <a:extLst>
              <a:ext uri="{FF2B5EF4-FFF2-40B4-BE49-F238E27FC236}">
                <a16:creationId xmlns:a16="http://schemas.microsoft.com/office/drawing/2014/main" id="{0BDC904B-42DB-4C26-85B6-74C3053FCA1B}"/>
              </a:ext>
            </a:extLst>
          </p:cNvPr>
          <p:cNvSpPr>
            <a:spLocks noGrp="1"/>
          </p:cNvSpPr>
          <p:nvPr>
            <p:ph type="subTitle" idx="1"/>
          </p:nvPr>
        </p:nvSpPr>
        <p:spPr>
          <a:xfrm>
            <a:off x="379046" y="1171034"/>
            <a:ext cx="9998136" cy="5542383"/>
          </a:xfrm>
        </p:spPr>
        <p:txBody>
          <a:bodyPr>
            <a:normAutofit/>
          </a:bodyPr>
          <a:lstStyle/>
          <a:p>
            <a:pPr algn="l"/>
            <a:r>
              <a:rPr lang="en-US" sz="2400" dirty="0">
                <a:solidFill>
                  <a:schemeClr val="tx2">
                    <a:lumMod val="50000"/>
                  </a:schemeClr>
                </a:solidFill>
              </a:rPr>
              <a:t>	Sally Johnstone (NCHEMS) &amp; Barbara Brittingham (NECHE)</a:t>
            </a:r>
          </a:p>
          <a:p>
            <a:pPr marL="342900" indent="-342900" algn="l">
              <a:buFont typeface="Arial" panose="020B0604020202020204" pitchFamily="34" charset="0"/>
              <a:buChar char="•"/>
            </a:pPr>
            <a:endParaRPr lang="en-US" sz="2400" dirty="0">
              <a:solidFill>
                <a:schemeClr val="tx2">
                  <a:lumMod val="50000"/>
                </a:schemeClr>
              </a:solidFill>
            </a:endParaRPr>
          </a:p>
          <a:p>
            <a:pPr marL="342900" indent="-342900" algn="l">
              <a:buFont typeface="Arial" panose="020B0604020202020204" pitchFamily="34" charset="0"/>
              <a:buChar char="•"/>
            </a:pPr>
            <a:r>
              <a:rPr lang="en-US" sz="2400" dirty="0">
                <a:solidFill>
                  <a:schemeClr val="tx2">
                    <a:lumMod val="50000"/>
                  </a:schemeClr>
                </a:solidFill>
              </a:rPr>
              <a:t>Leah Matthews, President, Distance Education Accrediting Commission</a:t>
            </a:r>
          </a:p>
          <a:p>
            <a:pPr marL="342900" indent="-342900" algn="l">
              <a:buFont typeface="Arial" panose="020B0604020202020204" pitchFamily="34" charset="0"/>
              <a:buChar char="•"/>
            </a:pPr>
            <a:r>
              <a:rPr lang="en-US" sz="2400" dirty="0">
                <a:solidFill>
                  <a:schemeClr val="tx2">
                    <a:lumMod val="50000"/>
                  </a:schemeClr>
                </a:solidFill>
              </a:rPr>
              <a:t>James Page, former Chancellor of the University of Maine System</a:t>
            </a:r>
          </a:p>
          <a:p>
            <a:pPr marL="342900" indent="-342900" algn="l">
              <a:buFont typeface="Arial" panose="020B0604020202020204" pitchFamily="34" charset="0"/>
              <a:buChar char="•"/>
            </a:pPr>
            <a:r>
              <a:rPr lang="en-US" sz="2400" dirty="0">
                <a:solidFill>
                  <a:schemeClr val="tx2">
                    <a:lumMod val="50000"/>
                  </a:schemeClr>
                </a:solidFill>
              </a:rPr>
              <a:t>Sonny </a:t>
            </a:r>
            <a:r>
              <a:rPr lang="en-US" sz="2400" dirty="0" err="1">
                <a:solidFill>
                  <a:schemeClr val="tx2">
                    <a:lumMod val="50000"/>
                  </a:schemeClr>
                </a:solidFill>
              </a:rPr>
              <a:t>Ramaswarmy</a:t>
            </a:r>
            <a:r>
              <a:rPr lang="en-US" sz="2400" dirty="0">
                <a:solidFill>
                  <a:schemeClr val="tx2">
                    <a:lumMod val="50000"/>
                  </a:schemeClr>
                </a:solidFill>
              </a:rPr>
              <a:t>, President, Northwest Commission on Colleges and Universities</a:t>
            </a:r>
          </a:p>
          <a:p>
            <a:pPr marL="342900" indent="-342900" algn="l">
              <a:buFont typeface="Arial" panose="020B0604020202020204" pitchFamily="34" charset="0"/>
              <a:buChar char="•"/>
            </a:pPr>
            <a:r>
              <a:rPr lang="en-US" sz="2400" dirty="0">
                <a:solidFill>
                  <a:schemeClr val="tx2">
                    <a:lumMod val="50000"/>
                  </a:schemeClr>
                </a:solidFill>
              </a:rPr>
              <a:t>Joseph </a:t>
            </a:r>
            <a:r>
              <a:rPr lang="en-US" sz="2400" dirty="0" err="1">
                <a:solidFill>
                  <a:schemeClr val="tx2">
                    <a:lumMod val="50000"/>
                  </a:schemeClr>
                </a:solidFill>
              </a:rPr>
              <a:t>Vibert</a:t>
            </a:r>
            <a:r>
              <a:rPr lang="en-US" sz="2400" dirty="0">
                <a:solidFill>
                  <a:schemeClr val="tx2">
                    <a:lumMod val="50000"/>
                  </a:schemeClr>
                </a:solidFill>
              </a:rPr>
              <a:t>, Executive Director, Association of Specialized and Professional Accreditors</a:t>
            </a:r>
          </a:p>
          <a:p>
            <a:pPr marL="342900" indent="-342900" algn="l">
              <a:buFont typeface="Arial" panose="020B0604020202020204" pitchFamily="34" charset="0"/>
              <a:buChar char="•"/>
            </a:pPr>
            <a:r>
              <a:rPr lang="en-US" sz="2400" dirty="0">
                <a:solidFill>
                  <a:schemeClr val="tx2">
                    <a:lumMod val="50000"/>
                  </a:schemeClr>
                </a:solidFill>
              </a:rPr>
              <a:t>Karen Whitney, former Chancellor, Pennsylvania State System for Higher Education</a:t>
            </a:r>
          </a:p>
          <a:p>
            <a:pPr marL="342900" indent="-342900" algn="l">
              <a:buFont typeface="Arial" panose="020B0604020202020204" pitchFamily="34" charset="0"/>
              <a:buChar char="•"/>
            </a:pPr>
            <a:r>
              <a:rPr lang="en-US" sz="2400" dirty="0">
                <a:solidFill>
                  <a:schemeClr val="tx2">
                    <a:lumMod val="50000"/>
                  </a:schemeClr>
                </a:solidFill>
              </a:rPr>
              <a:t>Richard Winn, President, Accrediting Commission for Community and Junior Colleges</a:t>
            </a:r>
          </a:p>
          <a:p>
            <a:endParaRPr lang="en-US" dirty="0"/>
          </a:p>
        </p:txBody>
      </p:sp>
    </p:spTree>
    <p:extLst>
      <p:ext uri="{BB962C8B-B14F-4D97-AF65-F5344CB8AC3E}">
        <p14:creationId xmlns:p14="http://schemas.microsoft.com/office/powerpoint/2010/main" val="2305513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2A666-4729-41EE-A497-E33816599FD9}"/>
              </a:ext>
            </a:extLst>
          </p:cNvPr>
          <p:cNvSpPr>
            <a:spLocks noGrp="1"/>
          </p:cNvSpPr>
          <p:nvPr>
            <p:ph type="title"/>
          </p:nvPr>
        </p:nvSpPr>
        <p:spPr/>
        <p:txBody>
          <a:bodyPr/>
          <a:lstStyle/>
          <a:p>
            <a:r>
              <a:rPr lang="en-US" dirty="0"/>
              <a:t>Reflections</a:t>
            </a:r>
          </a:p>
        </p:txBody>
      </p:sp>
      <p:sp>
        <p:nvSpPr>
          <p:cNvPr id="3" name="Content Placeholder 2">
            <a:extLst>
              <a:ext uri="{FF2B5EF4-FFF2-40B4-BE49-F238E27FC236}">
                <a16:creationId xmlns:a16="http://schemas.microsoft.com/office/drawing/2014/main" id="{D9B24FB0-9A4E-49C2-A003-DDE293679F84}"/>
              </a:ext>
            </a:extLst>
          </p:cNvPr>
          <p:cNvSpPr>
            <a:spLocks noGrp="1"/>
          </p:cNvSpPr>
          <p:nvPr>
            <p:ph idx="1"/>
          </p:nvPr>
        </p:nvSpPr>
        <p:spPr>
          <a:xfrm>
            <a:off x="609599" y="1408954"/>
            <a:ext cx="11302767" cy="4525963"/>
          </a:xfrm>
        </p:spPr>
        <p:txBody>
          <a:bodyPr>
            <a:normAutofit/>
          </a:bodyPr>
          <a:lstStyle/>
          <a:p>
            <a:pPr marL="0" indent="0" algn="ctr">
              <a:buNone/>
            </a:pPr>
            <a:r>
              <a:rPr lang="en-US" sz="3200" dirty="0"/>
              <a:t>Joseph </a:t>
            </a:r>
            <a:r>
              <a:rPr lang="en-US" sz="3200" dirty="0" err="1"/>
              <a:t>Vibert</a:t>
            </a:r>
            <a:r>
              <a:rPr lang="en-US" sz="3200" dirty="0"/>
              <a:t>,</a:t>
            </a:r>
            <a:r>
              <a:rPr lang="en-US" sz="3200" dirty="0">
                <a:solidFill>
                  <a:schemeClr val="tx2">
                    <a:lumMod val="50000"/>
                  </a:schemeClr>
                </a:solidFill>
              </a:rPr>
              <a:t> Association of Specialized and Professional Accreditors</a:t>
            </a:r>
          </a:p>
          <a:p>
            <a:pPr marL="0" indent="0" algn="ctr">
              <a:buNone/>
            </a:pPr>
            <a:endParaRPr lang="en-US" sz="3200" dirty="0">
              <a:solidFill>
                <a:schemeClr val="tx2">
                  <a:lumMod val="50000"/>
                </a:schemeClr>
              </a:solidFill>
            </a:endParaRPr>
          </a:p>
          <a:p>
            <a:pPr marL="0" indent="0" algn="ctr">
              <a:buNone/>
            </a:pPr>
            <a:r>
              <a:rPr lang="en-US" sz="3200" dirty="0">
                <a:solidFill>
                  <a:schemeClr val="tx2">
                    <a:lumMod val="50000"/>
                  </a:schemeClr>
                </a:solidFill>
              </a:rPr>
              <a:t>Jim Page, University of Maine System</a:t>
            </a:r>
            <a:r>
              <a:rPr lang="en-US" sz="3200" dirty="0"/>
              <a:t> </a:t>
            </a:r>
          </a:p>
          <a:p>
            <a:pPr marL="0" indent="0" algn="ctr">
              <a:buNone/>
            </a:pPr>
            <a:endParaRPr lang="en-US" sz="3200" dirty="0"/>
          </a:p>
          <a:p>
            <a:pPr marL="0" indent="0" algn="ctr">
              <a:buNone/>
            </a:pPr>
            <a:r>
              <a:rPr lang="en-US" sz="3200" dirty="0"/>
              <a:t>Diane Auer Jones, Principle Deputy Undersecretary, U.S. Department of Education</a:t>
            </a:r>
            <a:endParaRPr lang="en-US" sz="4000" dirty="0">
              <a:solidFill>
                <a:srgbClr val="FF0000"/>
              </a:solidFill>
            </a:endParaRPr>
          </a:p>
        </p:txBody>
      </p:sp>
    </p:spTree>
    <p:extLst>
      <p:ext uri="{BB962C8B-B14F-4D97-AF65-F5344CB8AC3E}">
        <p14:creationId xmlns:p14="http://schemas.microsoft.com/office/powerpoint/2010/main" val="3950418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3600-2D4A-48F7-AE90-EA42E86B5FB6}"/>
              </a:ext>
            </a:extLst>
          </p:cNvPr>
          <p:cNvSpPr>
            <a:spLocks noGrp="1"/>
          </p:cNvSpPr>
          <p:nvPr>
            <p:ph type="title"/>
          </p:nvPr>
        </p:nvSpPr>
        <p:spPr/>
        <p:txBody>
          <a:bodyPr/>
          <a:lstStyle/>
          <a:p>
            <a:pPr algn="ctr"/>
            <a:r>
              <a:rPr lang="en-US" dirty="0"/>
              <a:t>Small Group Discussions</a:t>
            </a:r>
          </a:p>
        </p:txBody>
      </p:sp>
      <p:sp>
        <p:nvSpPr>
          <p:cNvPr id="3" name="Content Placeholder 2">
            <a:extLst>
              <a:ext uri="{FF2B5EF4-FFF2-40B4-BE49-F238E27FC236}">
                <a16:creationId xmlns:a16="http://schemas.microsoft.com/office/drawing/2014/main" id="{0C729905-B129-4B19-9E60-691571368FD4}"/>
              </a:ext>
            </a:extLst>
          </p:cNvPr>
          <p:cNvSpPr>
            <a:spLocks noGrp="1"/>
          </p:cNvSpPr>
          <p:nvPr>
            <p:ph idx="1"/>
          </p:nvPr>
        </p:nvSpPr>
        <p:spPr/>
        <p:txBody>
          <a:bodyPr>
            <a:normAutofit lnSpcReduction="10000"/>
          </a:bodyPr>
          <a:lstStyle/>
          <a:p>
            <a:pPr lvl="0"/>
            <a:r>
              <a:rPr lang="en-US" sz="3600" dirty="0"/>
              <a:t>What are next steps toward a more productive relationship between accreditors and state higher ed systems? </a:t>
            </a:r>
          </a:p>
          <a:p>
            <a:pPr lvl="0"/>
            <a:r>
              <a:rPr lang="en-US" sz="3600" dirty="0"/>
              <a:t>What are the barriers to those relationships and how can we eliminate/reduce them?</a:t>
            </a:r>
          </a:p>
          <a:p>
            <a:r>
              <a:rPr lang="en-US" sz="3600" dirty="0"/>
              <a:t>Are there other players (and who are they) who can contribute to improving the current rather chaotic environment?</a:t>
            </a:r>
          </a:p>
        </p:txBody>
      </p:sp>
    </p:spTree>
    <p:extLst>
      <p:ext uri="{BB962C8B-B14F-4D97-AF65-F5344CB8AC3E}">
        <p14:creationId xmlns:p14="http://schemas.microsoft.com/office/powerpoint/2010/main" val="3204474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4C67F-8BD7-469B-BB3D-32CD666EC5A4}"/>
              </a:ext>
            </a:extLst>
          </p:cNvPr>
          <p:cNvSpPr>
            <a:spLocks noGrp="1"/>
          </p:cNvSpPr>
          <p:nvPr>
            <p:ph type="title"/>
          </p:nvPr>
        </p:nvSpPr>
        <p:spPr>
          <a:xfrm>
            <a:off x="838200" y="2353315"/>
            <a:ext cx="10515600" cy="1325563"/>
          </a:xfrm>
        </p:spPr>
        <p:txBody>
          <a:bodyPr/>
          <a:lstStyle/>
          <a:p>
            <a:pPr algn="ctr"/>
            <a:r>
              <a:rPr lang="en-US" dirty="0"/>
              <a:t>Action Items &amp; Volunteers</a:t>
            </a:r>
          </a:p>
        </p:txBody>
      </p:sp>
    </p:spTree>
    <p:extLst>
      <p:ext uri="{BB962C8B-B14F-4D97-AF65-F5344CB8AC3E}">
        <p14:creationId xmlns:p14="http://schemas.microsoft.com/office/powerpoint/2010/main" val="344696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602D2-2AB3-4AE2-A331-989BFE0EE47F}"/>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431550D1-AE46-4E04-96D7-3C8A05530D85}"/>
              </a:ext>
            </a:extLst>
          </p:cNvPr>
          <p:cNvSpPr>
            <a:spLocks noGrp="1"/>
          </p:cNvSpPr>
          <p:nvPr>
            <p:ph idx="1"/>
          </p:nvPr>
        </p:nvSpPr>
        <p:spPr>
          <a:xfrm>
            <a:off x="718657" y="1132515"/>
            <a:ext cx="10972800" cy="5045684"/>
          </a:xfrm>
        </p:spPr>
        <p:txBody>
          <a:bodyPr>
            <a:normAutofit lnSpcReduction="10000"/>
          </a:bodyPr>
          <a:lstStyle/>
          <a:p>
            <a:pPr marL="0" indent="0">
              <a:buNone/>
            </a:pPr>
            <a:r>
              <a:rPr lang="en-US" sz="4000" dirty="0"/>
              <a:t>Introductions</a:t>
            </a:r>
          </a:p>
          <a:p>
            <a:pPr marL="0" indent="0">
              <a:buNone/>
            </a:pPr>
            <a:r>
              <a:rPr lang="en-US" sz="4000" dirty="0"/>
              <a:t>Brief shifting demographics reminder</a:t>
            </a:r>
          </a:p>
          <a:p>
            <a:pPr marL="0" indent="0">
              <a:buNone/>
            </a:pPr>
            <a:r>
              <a:rPr lang="en-US" sz="4000" dirty="0"/>
              <a:t>State examples – ME, PA, AK, CA</a:t>
            </a:r>
          </a:p>
          <a:p>
            <a:pPr marL="0" indent="0">
              <a:buNone/>
            </a:pPr>
            <a:r>
              <a:rPr lang="en-US" sz="4000" dirty="0"/>
              <a:t>Emerging adaptations</a:t>
            </a:r>
          </a:p>
          <a:p>
            <a:pPr marL="0" indent="0">
              <a:buNone/>
            </a:pPr>
            <a:r>
              <a:rPr lang="en-US" sz="4000" dirty="0"/>
              <a:t>Reflections</a:t>
            </a:r>
          </a:p>
          <a:p>
            <a:pPr marL="0" indent="0">
              <a:buNone/>
            </a:pPr>
            <a:r>
              <a:rPr lang="en-US" sz="4000" dirty="0"/>
              <a:t>Small group discussion of strategies</a:t>
            </a:r>
          </a:p>
          <a:p>
            <a:pPr marL="0" indent="0">
              <a:buNone/>
            </a:pPr>
            <a:r>
              <a:rPr lang="en-US" sz="4000" dirty="0"/>
              <a:t>Report out of action steps</a:t>
            </a:r>
          </a:p>
          <a:p>
            <a:endParaRPr lang="en-US" dirty="0"/>
          </a:p>
        </p:txBody>
      </p:sp>
    </p:spTree>
    <p:extLst>
      <p:ext uri="{BB962C8B-B14F-4D97-AF65-F5344CB8AC3E}">
        <p14:creationId xmlns:p14="http://schemas.microsoft.com/office/powerpoint/2010/main" val="384000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9456-E4B0-4D44-9284-A8EE5EB359CB}"/>
              </a:ext>
            </a:extLst>
          </p:cNvPr>
          <p:cNvSpPr>
            <a:spLocks noGrp="1"/>
          </p:cNvSpPr>
          <p:nvPr>
            <p:ph type="title"/>
          </p:nvPr>
        </p:nvSpPr>
        <p:spPr>
          <a:xfrm>
            <a:off x="950168" y="1270195"/>
            <a:ext cx="10515600" cy="4131374"/>
          </a:xfrm>
        </p:spPr>
        <p:txBody>
          <a:bodyPr/>
          <a:lstStyle/>
          <a:p>
            <a:r>
              <a:rPr lang="en-US" sz="3600" b="1" dirty="0"/>
              <a:t>Introductions</a:t>
            </a:r>
            <a:br>
              <a:rPr lang="en-US" sz="3600" dirty="0"/>
            </a:br>
            <a:r>
              <a:rPr lang="en-US" sz="3600" dirty="0"/>
              <a:t>	Who are you?</a:t>
            </a:r>
            <a:br>
              <a:rPr lang="en-US" sz="3600" dirty="0"/>
            </a:br>
            <a:r>
              <a:rPr lang="en-US" sz="3600" dirty="0"/>
              <a:t>         What is your affiliation and role?</a:t>
            </a:r>
          </a:p>
        </p:txBody>
      </p:sp>
    </p:spTree>
    <p:extLst>
      <p:ext uri="{BB962C8B-B14F-4D97-AF65-F5344CB8AC3E}">
        <p14:creationId xmlns:p14="http://schemas.microsoft.com/office/powerpoint/2010/main" val="527252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257800" cy="1325563"/>
          </a:xfrm>
        </p:spPr>
        <p:txBody>
          <a:bodyPr/>
          <a:lstStyle/>
          <a:p>
            <a:r>
              <a:rPr lang="en-US" dirty="0"/>
              <a:t>Shifting Demographics			</a:t>
            </a:r>
          </a:p>
        </p:txBody>
      </p:sp>
      <p:sp>
        <p:nvSpPr>
          <p:cNvPr id="4" name="Slide Number Placeholder 3"/>
          <p:cNvSpPr>
            <a:spLocks noGrp="1"/>
          </p:cNvSpPr>
          <p:nvPr>
            <p:ph type="sldNum" sz="quarter" idx="12"/>
          </p:nvPr>
        </p:nvSpPr>
        <p:spPr/>
        <p:txBody>
          <a:bodyPr/>
          <a:lstStyle/>
          <a:p>
            <a:fld id="{8FDFEF2D-694A-42B1-A49B-678F23035B30}" type="slidenum">
              <a:rPr lang="en-US" smtClean="0"/>
              <a:t>4</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1737" y="1449604"/>
            <a:ext cx="5856442" cy="4320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346294" y="6079527"/>
            <a:ext cx="6156356" cy="430887"/>
          </a:xfrm>
          <a:prstGeom prst="rect">
            <a:avLst/>
          </a:prstGeom>
          <a:noFill/>
        </p:spPr>
        <p:txBody>
          <a:bodyPr wrap="square" rtlCol="0">
            <a:spAutoFit/>
          </a:bodyPr>
          <a:lstStyle/>
          <a:p>
            <a:r>
              <a:rPr lang="en-US" sz="1100" dirty="0"/>
              <a:t>Source:  Peace </a:t>
            </a:r>
            <a:r>
              <a:rPr lang="en-US" sz="1100" dirty="0" err="1"/>
              <a:t>Bransberger</a:t>
            </a:r>
            <a:r>
              <a:rPr lang="en-US" sz="1100" dirty="0"/>
              <a:t> &amp; </a:t>
            </a:r>
            <a:r>
              <a:rPr lang="en-US" sz="1100" dirty="0" err="1"/>
              <a:t>Demarée</a:t>
            </a:r>
            <a:r>
              <a:rPr lang="en-US" sz="1100" dirty="0"/>
              <a:t> K. </a:t>
            </a:r>
            <a:r>
              <a:rPr lang="en-US" sz="1100" dirty="0" err="1"/>
              <a:t>Michelau</a:t>
            </a:r>
            <a:r>
              <a:rPr lang="en-US" sz="1100" dirty="0"/>
              <a:t>. Knocking at the College Door: Projections of High School Graduates, 9</a:t>
            </a:r>
            <a:r>
              <a:rPr lang="en-US" sz="1100" baseline="30000" dirty="0"/>
              <a:t>th</a:t>
            </a:r>
            <a:r>
              <a:rPr lang="en-US" sz="1100" dirty="0"/>
              <a:t> Edition, Boulder, CO: Western Interstate Commission for Higher Education, 2016.</a:t>
            </a:r>
          </a:p>
        </p:txBody>
      </p:sp>
    </p:spTree>
    <p:extLst>
      <p:ext uri="{BB962C8B-B14F-4D97-AF65-F5344CB8AC3E}">
        <p14:creationId xmlns:p14="http://schemas.microsoft.com/office/powerpoint/2010/main" val="3846386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0C6A5-68DB-4E18-BC74-56842BBEAE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904904-9494-4BE9-8AB0-B5CFABE9EDC1}"/>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488D653D-4F76-456B-8D72-06B73AA4F3C0}"/>
              </a:ext>
            </a:extLst>
          </p:cNvPr>
          <p:cNvPicPr>
            <a:picLocks noChangeAspect="1"/>
          </p:cNvPicPr>
          <p:nvPr/>
        </p:nvPicPr>
        <p:blipFill>
          <a:blip r:embed="rId2"/>
          <a:stretch>
            <a:fillRect/>
          </a:stretch>
        </p:blipFill>
        <p:spPr>
          <a:xfrm>
            <a:off x="18202" y="4284"/>
            <a:ext cx="12155596" cy="6849431"/>
          </a:xfrm>
          <a:prstGeom prst="rect">
            <a:avLst/>
          </a:prstGeom>
        </p:spPr>
      </p:pic>
    </p:spTree>
    <p:extLst>
      <p:ext uri="{BB962C8B-B14F-4D97-AF65-F5344CB8AC3E}">
        <p14:creationId xmlns:p14="http://schemas.microsoft.com/office/powerpoint/2010/main" val="4211678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1A21-7C12-4C57-9BDA-33A4B8CECE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B40CB8-BDFA-422A-8698-300FEFA35FB6}"/>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9E463389-1966-4106-BC3F-3CB712F2E28C}"/>
              </a:ext>
            </a:extLst>
          </p:cNvPr>
          <p:cNvPicPr>
            <a:picLocks noChangeAspect="1"/>
          </p:cNvPicPr>
          <p:nvPr/>
        </p:nvPicPr>
        <p:blipFill>
          <a:blip r:embed="rId2"/>
          <a:stretch>
            <a:fillRect/>
          </a:stretch>
        </p:blipFill>
        <p:spPr>
          <a:xfrm>
            <a:off x="0" y="4762"/>
            <a:ext cx="12192000" cy="6848475"/>
          </a:xfrm>
          <a:prstGeom prst="rect">
            <a:avLst/>
          </a:prstGeom>
        </p:spPr>
      </p:pic>
    </p:spTree>
    <p:extLst>
      <p:ext uri="{BB962C8B-B14F-4D97-AF65-F5344CB8AC3E}">
        <p14:creationId xmlns:p14="http://schemas.microsoft.com/office/powerpoint/2010/main" val="83282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06DF-697B-42C6-B24D-F630D81454B5}"/>
              </a:ext>
            </a:extLst>
          </p:cNvPr>
          <p:cNvSpPr>
            <a:spLocks noGrp="1"/>
          </p:cNvSpPr>
          <p:nvPr>
            <p:ph type="title"/>
          </p:nvPr>
        </p:nvSpPr>
        <p:spPr>
          <a:xfrm>
            <a:off x="584433" y="2673889"/>
            <a:ext cx="9448800" cy="512763"/>
          </a:xfrm>
        </p:spPr>
        <p:txBody>
          <a:bodyPr/>
          <a:lstStyle/>
          <a:p>
            <a:r>
              <a:rPr lang="en-US" dirty="0">
                <a:solidFill>
                  <a:srgbClr val="C00000"/>
                </a:solidFill>
              </a:rPr>
              <a:t>Standard &amp; Poor’s analysis of higher education, January 2020</a:t>
            </a:r>
            <a:br>
              <a:rPr lang="en-US" dirty="0"/>
            </a:br>
            <a:br>
              <a:rPr lang="en-US" dirty="0"/>
            </a:br>
            <a:r>
              <a:rPr lang="en-US" dirty="0"/>
              <a:t>“Our outlook for the sector remains negative for the third consecutive year, given the sector's challenging operating environment and our expectation that negative rating actions will outpace positive rating actions again this year.”</a:t>
            </a:r>
            <a:br>
              <a:rPr lang="en-US" dirty="0"/>
            </a:br>
            <a:r>
              <a:rPr lang="en-US" dirty="0"/>
              <a:t>			</a:t>
            </a:r>
            <a:r>
              <a:rPr lang="en-US" sz="3600" dirty="0"/>
              <a:t>	</a:t>
            </a:r>
            <a:br>
              <a:rPr lang="en-US" sz="1600" dirty="0"/>
            </a:br>
            <a:endParaRPr lang="en-US" sz="1600" dirty="0"/>
          </a:p>
        </p:txBody>
      </p:sp>
    </p:spTree>
    <p:extLst>
      <p:ext uri="{BB962C8B-B14F-4D97-AF65-F5344CB8AC3E}">
        <p14:creationId xmlns:p14="http://schemas.microsoft.com/office/powerpoint/2010/main" val="3472555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B92CF-E892-48CD-9361-4460317E4696}"/>
              </a:ext>
            </a:extLst>
          </p:cNvPr>
          <p:cNvSpPr>
            <a:spLocks noGrp="1"/>
          </p:cNvSpPr>
          <p:nvPr>
            <p:ph type="title"/>
          </p:nvPr>
        </p:nvSpPr>
        <p:spPr/>
        <p:txBody>
          <a:bodyPr/>
          <a:lstStyle/>
          <a:p>
            <a:r>
              <a:rPr lang="en-US" dirty="0"/>
              <a:t>Examples of challenges</a:t>
            </a:r>
          </a:p>
        </p:txBody>
      </p:sp>
      <p:sp>
        <p:nvSpPr>
          <p:cNvPr id="3" name="Content Placeholder 2">
            <a:extLst>
              <a:ext uri="{FF2B5EF4-FFF2-40B4-BE49-F238E27FC236}">
                <a16:creationId xmlns:a16="http://schemas.microsoft.com/office/drawing/2014/main" id="{08DBE3D7-3D54-401F-B557-83D18D6C53BB}"/>
              </a:ext>
            </a:extLst>
          </p:cNvPr>
          <p:cNvSpPr>
            <a:spLocks noGrp="1"/>
          </p:cNvSpPr>
          <p:nvPr>
            <p:ph idx="1"/>
          </p:nvPr>
        </p:nvSpPr>
        <p:spPr/>
        <p:txBody>
          <a:bodyPr/>
          <a:lstStyle/>
          <a:p>
            <a:pPr marL="0" indent="0">
              <a:buNone/>
            </a:pPr>
            <a:r>
              <a:rPr lang="en-US" dirty="0"/>
              <a:t>ME – Jim Page, former Chancellor University of Maine System</a:t>
            </a:r>
          </a:p>
          <a:p>
            <a:pPr marL="0" indent="0">
              <a:buNone/>
            </a:pPr>
            <a:endParaRPr lang="en-US" dirty="0"/>
          </a:p>
          <a:p>
            <a:pPr marL="0" indent="0">
              <a:buNone/>
            </a:pPr>
            <a:r>
              <a:rPr lang="en-US" dirty="0"/>
              <a:t>PA – Karen Whitney, former Chancellor, PA State System of Higher Education</a:t>
            </a:r>
          </a:p>
          <a:p>
            <a:pPr marL="0" indent="0">
              <a:buNone/>
            </a:pPr>
            <a:endParaRPr lang="en-US" dirty="0"/>
          </a:p>
          <a:p>
            <a:pPr marL="0" indent="0">
              <a:buNone/>
            </a:pPr>
            <a:r>
              <a:rPr lang="en-US" dirty="0"/>
              <a:t>AK – Sonny Ramaswamy, President, Northwest Commission on Colleges and Universities</a:t>
            </a:r>
          </a:p>
          <a:p>
            <a:pPr marL="0" indent="0">
              <a:buNone/>
            </a:pPr>
            <a:endParaRPr lang="en-US" dirty="0"/>
          </a:p>
          <a:p>
            <a:pPr marL="0" indent="0">
              <a:buNone/>
            </a:pPr>
            <a:r>
              <a:rPr lang="en-US" dirty="0"/>
              <a:t>CA – Richard Winn, President, Accrediting Commission for Community and Junior Colleges &amp; Sally Johnstone, NCHEMS</a:t>
            </a:r>
          </a:p>
        </p:txBody>
      </p:sp>
    </p:spTree>
    <p:extLst>
      <p:ext uri="{BB962C8B-B14F-4D97-AF65-F5344CB8AC3E}">
        <p14:creationId xmlns:p14="http://schemas.microsoft.com/office/powerpoint/2010/main" val="3435782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3830B-0DF3-4606-8B65-A8D32097503F}"/>
              </a:ext>
            </a:extLst>
          </p:cNvPr>
          <p:cNvSpPr>
            <a:spLocks noGrp="1"/>
          </p:cNvSpPr>
          <p:nvPr>
            <p:ph type="title"/>
          </p:nvPr>
        </p:nvSpPr>
        <p:spPr/>
        <p:txBody>
          <a:bodyPr/>
          <a:lstStyle/>
          <a:p>
            <a:r>
              <a:rPr lang="en-US" dirty="0"/>
              <a:t>Emerging adaptation</a:t>
            </a:r>
          </a:p>
        </p:txBody>
      </p:sp>
      <p:sp>
        <p:nvSpPr>
          <p:cNvPr id="3" name="Content Placeholder 2">
            <a:extLst>
              <a:ext uri="{FF2B5EF4-FFF2-40B4-BE49-F238E27FC236}">
                <a16:creationId xmlns:a16="http://schemas.microsoft.com/office/drawing/2014/main" id="{4FB770CA-346F-4E53-9D1C-28D54EFCC730}"/>
              </a:ext>
            </a:extLst>
          </p:cNvPr>
          <p:cNvSpPr>
            <a:spLocks noGrp="1"/>
          </p:cNvSpPr>
          <p:nvPr>
            <p:ph idx="1"/>
          </p:nvPr>
        </p:nvSpPr>
        <p:spPr>
          <a:xfrm>
            <a:off x="609600" y="1845183"/>
            <a:ext cx="10972800" cy="3775442"/>
          </a:xfrm>
        </p:spPr>
        <p:txBody>
          <a:bodyPr>
            <a:normAutofit/>
          </a:bodyPr>
          <a:lstStyle/>
          <a:p>
            <a:pPr marL="0" indent="0" algn="ctr">
              <a:buNone/>
            </a:pPr>
            <a:r>
              <a:rPr lang="en-US" sz="3200" dirty="0"/>
              <a:t>Barbara Brittingham, New England Commission of Higher Education</a:t>
            </a:r>
          </a:p>
          <a:p>
            <a:pPr marL="0" indent="0" algn="ctr">
              <a:buNone/>
            </a:pPr>
            <a:endParaRPr lang="en-US" sz="3200" dirty="0"/>
          </a:p>
          <a:p>
            <a:pPr marL="0" indent="0" algn="ctr">
              <a:buNone/>
            </a:pPr>
            <a:r>
              <a:rPr lang="en-US" sz="3200" dirty="0"/>
              <a:t>Leah Matthews, Distance Education Accrediting Commission &amp; Richard Winn, Accrediting Commission for Community and Junior Colleges</a:t>
            </a:r>
          </a:p>
        </p:txBody>
      </p:sp>
    </p:spTree>
    <p:extLst>
      <p:ext uri="{BB962C8B-B14F-4D97-AF65-F5344CB8AC3E}">
        <p14:creationId xmlns:p14="http://schemas.microsoft.com/office/powerpoint/2010/main" val="1948308495"/>
      </p:ext>
    </p:extLst>
  </p:cSld>
  <p:clrMapOvr>
    <a:masterClrMapping/>
  </p:clrMapOvr>
</p:sld>
</file>

<file path=ppt/theme/theme1.xml><?xml version="1.0" encoding="utf-8"?>
<a:theme xmlns:a="http://schemas.openxmlformats.org/drawingml/2006/main" name="Presentation3">
  <a:themeElements>
    <a:clrScheme name="NCHEMS 2016">
      <a:dk1>
        <a:srgbClr val="58687F"/>
      </a:dk1>
      <a:lt1>
        <a:srgbClr val="FFFFFF"/>
      </a:lt1>
      <a:dk2>
        <a:srgbClr val="1F497D"/>
      </a:dk2>
      <a:lt2>
        <a:srgbClr val="EEECE1"/>
      </a:lt2>
      <a:accent1>
        <a:srgbClr val="58687F"/>
      </a:accent1>
      <a:accent2>
        <a:srgbClr val="33A5C7"/>
      </a:accent2>
      <a:accent3>
        <a:srgbClr val="66CDAF"/>
      </a:accent3>
      <a:accent4>
        <a:srgbClr val="B5C759"/>
      </a:accent4>
      <a:accent5>
        <a:srgbClr val="F8A559"/>
      </a:accent5>
      <a:accent6>
        <a:srgbClr val="D85924"/>
      </a:accent6>
      <a:hlink>
        <a:srgbClr val="3187A2"/>
      </a:hlink>
      <a:folHlink>
        <a:srgbClr val="964C9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CHEMS.Std.Size.potx" id="{101BA117-48A3-4CF4-8940-D3DE44C1EC37}" vid="{72302D23-E893-4D30-9A64-2D2A7BCC86AC}"/>
    </a:ext>
  </a:extLst>
</a:theme>
</file>

<file path=docProps/app.xml><?xml version="1.0" encoding="utf-8"?>
<Properties xmlns="http://schemas.openxmlformats.org/officeDocument/2006/extended-properties" xmlns:vt="http://schemas.openxmlformats.org/officeDocument/2006/docPropsVTypes">
  <Template>NCHEMS.Std.Size</Template>
  <TotalTime>967</TotalTime>
  <Words>411</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Presentation3</vt:lpstr>
      <vt:lpstr>New Realities for Accreditors and Postsecondary Systems</vt:lpstr>
      <vt:lpstr>Agenda</vt:lpstr>
      <vt:lpstr>Introductions  Who are you?          What is your affiliation and role?</vt:lpstr>
      <vt:lpstr>Shifting Demographics   </vt:lpstr>
      <vt:lpstr>PowerPoint Presentation</vt:lpstr>
      <vt:lpstr>PowerPoint Presentation</vt:lpstr>
      <vt:lpstr>Standard &amp; Poor’s analysis of higher education, January 2020  “Our outlook for the sector remains negative for the third consecutive year, given the sector's challenging operating environment and our expectation that negative rating actions will outpace positive rating actions again this year.”      </vt:lpstr>
      <vt:lpstr>Examples of challenges</vt:lpstr>
      <vt:lpstr>Emerging adaptation</vt:lpstr>
      <vt:lpstr>Reflections</vt:lpstr>
      <vt:lpstr>Small Group Discussions</vt:lpstr>
      <vt:lpstr>Action Items &amp; Volunteers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Johnstone</dc:creator>
  <cp:lastModifiedBy>Sally Johnstone</cp:lastModifiedBy>
  <cp:revision>32</cp:revision>
  <cp:lastPrinted>2020-01-17T20:59:58Z</cp:lastPrinted>
  <dcterms:created xsi:type="dcterms:W3CDTF">2019-10-31T16:56:50Z</dcterms:created>
  <dcterms:modified xsi:type="dcterms:W3CDTF">2020-01-21T16:02:16Z</dcterms:modified>
</cp:coreProperties>
</file>