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88825" cy="6858000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6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5" autoAdjust="0"/>
    <p:restoredTop sz="76346" autoAdjust="0"/>
  </p:normalViewPr>
  <p:slideViewPr>
    <p:cSldViewPr>
      <p:cViewPr varScale="1">
        <p:scale>
          <a:sx n="100" d="100"/>
          <a:sy n="100" d="100"/>
        </p:scale>
        <p:origin x="78" y="270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748" y="102"/>
      </p:cViewPr>
      <p:guideLst>
        <p:guide orient="horz" pos="2880"/>
        <p:guide pos="2160"/>
        <p:guide orient="horz" pos="286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openxmlformats.org/officeDocument/2006/relationships/customXml" Target="../customXml/item3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12/13/2016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12/13/2016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1638" y="681038"/>
            <a:ext cx="6054725" cy="3406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4746"/>
            <a:ext cx="5486400" cy="40876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12/13/2016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12/13/2016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12/13/2016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12/13/2016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12/13/2016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12/13/2016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12/13/2016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12/13/2016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12/13/2016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12/13/2016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/>
              <a:pPr/>
              <a:t>12/13/2016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scholar.harvard.edu/manja_klemenci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212" y="1394331"/>
            <a:ext cx="11658599" cy="4244470"/>
          </a:xfrm>
          <a:ln w="3175">
            <a:solidFill>
              <a:schemeClr val="tx1"/>
            </a:solidFill>
          </a:ln>
        </p:spPr>
        <p:txBody>
          <a:bodyPr anchor="t">
            <a:normAutofit fontScale="90000"/>
          </a:bodyPr>
          <a:lstStyle/>
          <a:p>
            <a:r>
              <a:rPr lang="en-US" sz="2000" cap="none" dirty="0"/>
              <a:t> </a:t>
            </a:r>
            <a:r>
              <a:rPr lang="en-US" sz="2000" b="1" cap="none" dirty="0"/>
              <a:t>Combatting Academic Corruption </a:t>
            </a:r>
            <a:r>
              <a:rPr lang="mr-IN" sz="2000" b="1" cap="none" dirty="0"/>
              <a:t>–</a:t>
            </a:r>
            <a:r>
              <a:rPr lang="en-US" sz="2000" b="1" cap="none" dirty="0"/>
              <a:t> the role of students</a:t>
            </a:r>
            <a:br>
              <a:rPr lang="en-US" sz="2000" b="1" cap="none" dirty="0"/>
            </a:br>
            <a:br>
              <a:rPr lang="en-US" sz="2000" b="1" cap="none" dirty="0"/>
            </a:br>
            <a:r>
              <a:rPr lang="en-US" sz="2000" b="1" cap="none" dirty="0"/>
              <a:t>- Areas relevant to students: admissions, assessment, credentials and qualifications, research theses, preferential treatment through letters of recommendation, access to research and teaching positions, conferences, internships; also associated with lack of academic integrity</a:t>
            </a:r>
            <a:br>
              <a:rPr lang="en-US" sz="2000" b="1" cap="none" dirty="0"/>
            </a:br>
            <a:br>
              <a:rPr lang="en-US" sz="2000" b="1" cap="none" dirty="0"/>
            </a:br>
            <a:r>
              <a:rPr lang="en-US" sz="2000" b="1" cap="none" dirty="0"/>
              <a:t>- Students (through representative student associations) are natural allies in combatting corruption: they share responsibility in and commitment to combatting corruption.</a:t>
            </a:r>
            <a:br>
              <a:rPr lang="en-US" sz="2000" b="1" cap="none" dirty="0"/>
            </a:br>
            <a:r>
              <a:rPr lang="en-US" sz="2000" b="1" cap="none" dirty="0"/>
              <a:t>- Students joint other stakeholders to develop rules and QA standards; and share responsibility for upholding these.</a:t>
            </a:r>
            <a:br>
              <a:rPr lang="en-US" sz="2000" b="1" cap="none" dirty="0"/>
            </a:br>
            <a:r>
              <a:rPr lang="en-US" sz="2000" b="1" cap="none" dirty="0"/>
              <a:t>- Direct actions to combat corruption have to be embed in broader initiatives towards strengthening quality of teaching and learning (and student-centered learning environments).</a:t>
            </a:r>
            <a:br>
              <a:rPr lang="en-US" sz="2000" b="1" cap="none" dirty="0"/>
            </a:br>
            <a:br>
              <a:rPr lang="en-US" sz="2000" b="1" cap="none" dirty="0"/>
            </a:br>
            <a:r>
              <a:rPr lang="en-US" sz="2000" b="1" cap="none" dirty="0"/>
              <a:t>- Actions: repository of resources/effective practices on student involvement in combatting corruption (e.g. in Honor Councils); training for student representatives in QA bodies and Honor Councils; training for student journalists on conducting student surveys and reporting on academic corruption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3" y="5867400"/>
            <a:ext cx="9905998" cy="838200"/>
          </a:xfrm>
        </p:spPr>
        <p:txBody>
          <a:bodyPr>
            <a:normAutofit lnSpcReduction="10000"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Manja Klemenčič</a:t>
            </a:r>
          </a:p>
          <a:p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Sociology, Faculty of Arts and Sciences, Harvard University</a:t>
            </a:r>
          </a:p>
          <a:p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scholar.harvard.edu</a:t>
            </a:r>
            <a:r>
              <a:rPr lang="en-US" alt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alt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manja_klemencic</a:t>
            </a:r>
            <a:endParaRPr lang="en-US" alt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7612" y="304801"/>
            <a:ext cx="967740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/>
              <a:t>CIQG Webinar: Combatting </a:t>
            </a:r>
            <a:r>
              <a:rPr lang="en-US" sz="2400" b="1" dirty="0"/>
              <a:t>Academic Corruption: What Might the International Quality Assurance Community Do? </a:t>
            </a: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S102804891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DC5BEB070FD14C8DB71FA99E1372F4" ma:contentTypeVersion="12" ma:contentTypeDescription="Create a new document." ma:contentTypeScope="" ma:versionID="5fe98b25c9864dea9c119e8baa601921">
  <xsd:schema xmlns:xsd="http://www.w3.org/2001/XMLSchema" xmlns:xs="http://www.w3.org/2001/XMLSchema" xmlns:p="http://schemas.microsoft.com/office/2006/metadata/properties" xmlns:ns2="7a99382b-a66f-4155-b9b0-3eed1890821e" xmlns:ns3="a3fb5c41-55e2-42a7-87bb-f19ea7cbf72e" targetNamespace="http://schemas.microsoft.com/office/2006/metadata/properties" ma:root="true" ma:fieldsID="6355529d87f1754c27930e72dfb3963d" ns2:_="" ns3:_="">
    <xsd:import namespace="7a99382b-a66f-4155-b9b0-3eed1890821e"/>
    <xsd:import namespace="a3fb5c41-55e2-42a7-87bb-f19ea7cbf7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99382b-a66f-4155-b9b0-3eed189082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fb5c41-55e2-42a7-87bb-f19ea7cbf72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A16F71-47D8-4831-8467-77AB7DBA201E}"/>
</file>

<file path=customXml/itemProps2.xml><?xml version="1.0" encoding="utf-8"?>
<ds:datastoreItem xmlns:ds="http://schemas.openxmlformats.org/officeDocument/2006/customXml" ds:itemID="{38EB705A-6522-4972-976A-8A8E4A17CC7C}"/>
</file>

<file path=customXml/itemProps3.xml><?xml version="1.0" encoding="utf-8"?>
<ds:datastoreItem xmlns:ds="http://schemas.openxmlformats.org/officeDocument/2006/customXml" ds:itemID="{A436E0F5-1354-4291-BF72-4CBF87BD1E09}"/>
</file>

<file path=docProps/app.xml><?xml version="1.0" encoding="utf-8"?>
<Properties xmlns="http://schemas.openxmlformats.org/officeDocument/2006/extended-properties" xmlns:vt="http://schemas.openxmlformats.org/officeDocument/2006/docPropsVTypes">
  <Template>TS102804891</Template>
  <TotalTime>0</TotalTime>
  <Words>52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Mangal</vt:lpstr>
      <vt:lpstr>Times New Roman</vt:lpstr>
      <vt:lpstr>TS102804891</vt:lpstr>
      <vt:lpstr> Combatting Academic Corruption – the role of students  - Areas relevant to students: admissions, assessment, credentials and qualifications, research theses, preferential treatment through letters of recommendation, access to research and teaching positions, conferences, internships; also associated with lack of academic integrity  - Students (through representative student associations) are natural allies in combatting corruption: they share responsibility in and commitment to combatting corruption. - Students joint other stakeholders to develop rules and QA standards; and share responsibility for upholding these. - Direct actions to combat corruption have to be embed in broader initiatives towards strengthening quality of teaching and learning (and student-centered learning environments).  - Actions: repository of resources/effective practices on student involvement in combatting corruption (e.g. in Honor Councils); training for student representatives in QA bodies and Honor Councils; training for student journalists on conducting student surveys and reporting on academic corruption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Manja Klemencic - CIQG Webinar</dc:title>
  <dc:creator/>
  <cp:lastModifiedBy/>
  <cp:revision>1</cp:revision>
  <dcterms:created xsi:type="dcterms:W3CDTF">2014-06-06T20:35:25Z</dcterms:created>
  <dcterms:modified xsi:type="dcterms:W3CDTF">2016-12-13T21:09:34Z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  <property fmtid="{D5CDD505-2E9C-101B-9397-08002B2CF9AE}" pid="3" name="ContentTypeId">
    <vt:lpwstr>0x01010022DC5BEB070FD14C8DB71FA99E1372F4</vt:lpwstr>
  </property>
</Properties>
</file>