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3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9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5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7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9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9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F05BA-E077-400C-9465-61613B9CEF0E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37DBE-221A-4BF0-BA4E-1400CEAAB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84" y="188535"/>
            <a:ext cx="10656216" cy="1489435"/>
          </a:xfrm>
        </p:spPr>
        <p:txBody>
          <a:bodyPr>
            <a:normAutofit/>
          </a:bodyPr>
          <a:lstStyle/>
          <a:p>
            <a:pPr algn="ctr"/>
            <a:r>
              <a:rPr lang="en-US" sz="3200" b="1" i="1" dirty="0"/>
              <a:t>Webinar</a:t>
            </a:r>
            <a:r>
              <a:rPr lang="en-US" sz="3200" b="1" dirty="0"/>
              <a:t>: Combatting Academic Corruption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2800" b="1" i="1" dirty="0"/>
              <a:t>Goolam Mohamedbhai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97" y="1923067"/>
            <a:ext cx="11623248" cy="4685121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200" dirty="0"/>
              <a:t>Corruption in HE is complex, takes place in many areas and at different levels, several of them are inter-linked</a:t>
            </a:r>
          </a:p>
          <a:p>
            <a:endParaRPr lang="en-GB" sz="3200" dirty="0"/>
          </a:p>
          <a:p>
            <a:r>
              <a:rPr lang="en-GB" sz="3200" dirty="0"/>
              <a:t>Important to ‘unbundle’ corruption:</a:t>
            </a:r>
          </a:p>
          <a:p>
            <a:pPr lvl="1"/>
            <a:r>
              <a:rPr lang="en-GB" sz="2800" dirty="0"/>
              <a:t>To have better understanding so as to combat it </a:t>
            </a:r>
          </a:p>
          <a:p>
            <a:pPr lvl="1"/>
            <a:r>
              <a:rPr lang="en-GB" sz="2800" dirty="0"/>
              <a:t>To prioritise areas for action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QA (Internal &amp; External) can be one tool to combat corruption – but it is not sufficient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672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938" y="131975"/>
            <a:ext cx="11708090" cy="876693"/>
          </a:xfrm>
        </p:spPr>
        <p:txBody>
          <a:bodyPr>
            <a:normAutofit/>
          </a:bodyPr>
          <a:lstStyle/>
          <a:p>
            <a:r>
              <a:rPr lang="en-GB" sz="4000" dirty="0"/>
              <a:t>‘Unbundling’ Corruption in Higher Education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937" y="1414022"/>
            <a:ext cx="5373280" cy="3846135"/>
          </a:xfr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sz="2600" b="1" dirty="0"/>
              <a:t>Areas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Licensing/Accreditation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Governance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Student Admissions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Teaching/Learning/Assessment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Research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Academic Credentials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Management/Administration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88198" y="1414022"/>
            <a:ext cx="3836709" cy="3975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b="1" dirty="0"/>
              <a:t>Processes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What form?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Where?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How?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By Whom? (Actors)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Why?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5" name="Arrow: Left 4"/>
          <p:cNvSpPr/>
          <p:nvPr/>
        </p:nvSpPr>
        <p:spPr>
          <a:xfrm>
            <a:off x="5901179" y="3148554"/>
            <a:ext cx="1885360" cy="6410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13641" y="5778630"/>
            <a:ext cx="8700940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dirty="0"/>
              <a:t>Note: Importance of areas would be region- or country-specific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251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54" y="263951"/>
            <a:ext cx="10420546" cy="688157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STRATEGY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301" y="1084082"/>
            <a:ext cx="9115720" cy="3497345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dirty="0"/>
              <a:t>Awareness creation 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Sharing of resources and experiences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Prevention 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NOT punishment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68544" y="5279011"/>
            <a:ext cx="860667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Actions needed </a:t>
            </a:r>
            <a:r>
              <a:rPr lang="en-GB" sz="3200" u="sng" dirty="0"/>
              <a:t>within</a:t>
            </a:r>
            <a:r>
              <a:rPr lang="en-GB" sz="3200" dirty="0"/>
              <a:t> HEIs and </a:t>
            </a:r>
            <a:r>
              <a:rPr lang="en-GB" sz="3200" u="sng" dirty="0"/>
              <a:t>outside</a:t>
            </a:r>
            <a:r>
              <a:rPr lang="en-GB" sz="3200" dirty="0"/>
              <a:t> HEIs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561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0829"/>
            <a:ext cx="11353800" cy="68815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Actions </a:t>
            </a:r>
            <a:r>
              <a:rPr lang="en-GB" sz="4000" b="1" u="sng" dirty="0"/>
              <a:t>Within</a:t>
            </a:r>
            <a:r>
              <a:rPr lang="en-GB" sz="4000" b="1" dirty="0"/>
              <a:t> HEIs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291" y="1234911"/>
            <a:ext cx="10793689" cy="3761295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dirty="0"/>
              <a:t>Internal QA system </a:t>
            </a:r>
          </a:p>
          <a:p>
            <a:r>
              <a:rPr lang="en-GB" dirty="0"/>
              <a:t>Anti-Corruption Policy Document (in addition to Code of Ethics) e.g. University of Nairobi, Kenya, 2010</a:t>
            </a:r>
          </a:p>
          <a:p>
            <a:r>
              <a:rPr lang="en-GB" dirty="0"/>
              <a:t>University Associations (national, regional, international):</a:t>
            </a:r>
          </a:p>
          <a:p>
            <a:pPr lvl="1"/>
            <a:r>
              <a:rPr lang="en-GB" sz="2600" dirty="0"/>
              <a:t>adopt common approach (e.g. IAU Ethics Guidelines, 2012)</a:t>
            </a:r>
          </a:p>
          <a:p>
            <a:pPr lvl="1"/>
            <a:r>
              <a:rPr lang="en-GB" sz="2600" dirty="0"/>
              <a:t>share practices &amp; experiences through seminars, etc.  </a:t>
            </a:r>
          </a:p>
          <a:p>
            <a:r>
              <a:rPr lang="en-GB" dirty="0"/>
              <a:t>Include anti-corruption &amp; promotion of ethical behaviour in </a:t>
            </a:r>
            <a:r>
              <a:rPr lang="en-GB" u="sng" dirty="0"/>
              <a:t>all </a:t>
            </a:r>
            <a:r>
              <a:rPr lang="en-GB" dirty="0"/>
              <a:t>curricula [Poznan Declaration, </a:t>
            </a:r>
            <a:r>
              <a:rPr lang="en-GB" i="1" dirty="0" err="1"/>
              <a:t>Compostela</a:t>
            </a:r>
            <a:r>
              <a:rPr lang="en-GB" i="1" dirty="0"/>
              <a:t> Group of Universities, 2014</a:t>
            </a:r>
            <a:r>
              <a:rPr lang="en-GB" dirty="0"/>
              <a:t>]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6129" y="5703216"/>
            <a:ext cx="682500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Involve faculty, staff &amp; students in ALL actions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804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75"/>
            <a:ext cx="9597272" cy="81070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Actions by Actors </a:t>
            </a:r>
            <a:r>
              <a:rPr lang="en-GB" sz="4000" b="1" u="sng" dirty="0"/>
              <a:t>Outside</a:t>
            </a:r>
            <a:r>
              <a:rPr lang="en-GB" sz="4000" b="1" dirty="0"/>
              <a:t> HEIs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340" y="1093509"/>
            <a:ext cx="10882460" cy="3733015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GB" dirty="0"/>
              <a:t>External QA Agencies</a:t>
            </a:r>
          </a:p>
          <a:p>
            <a:r>
              <a:rPr lang="en-GB" dirty="0"/>
              <a:t>Media</a:t>
            </a:r>
          </a:p>
          <a:p>
            <a:r>
              <a:rPr lang="en-GB" dirty="0"/>
              <a:t>Hosting of online platform for news, resources, research publications, etc. on corruption in HE</a:t>
            </a:r>
          </a:p>
          <a:p>
            <a:pPr lvl="1"/>
            <a:r>
              <a:rPr lang="en-GB" dirty="0"/>
              <a:t>ETICO of UNESCO/IIEP (covers whole education sector)</a:t>
            </a:r>
          </a:p>
          <a:p>
            <a:pPr lvl="1"/>
            <a:r>
              <a:rPr lang="en-GB" dirty="0"/>
              <a:t>Boston College: HE Corruption Monitor </a:t>
            </a:r>
          </a:p>
          <a:p>
            <a:r>
              <a:rPr lang="en-GB" dirty="0"/>
              <a:t>Transparency International </a:t>
            </a:r>
          </a:p>
          <a:p>
            <a:r>
              <a:rPr lang="en-GB" dirty="0"/>
              <a:t>National Anti-Corruption Commission (protects whistle blowers)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340" y="5269584"/>
            <a:ext cx="10882460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b="1" dirty="0"/>
              <a:t>Corruption Watch</a:t>
            </a:r>
            <a:r>
              <a:rPr lang="en-GB" sz="2600" dirty="0"/>
              <a:t>: </a:t>
            </a:r>
            <a:r>
              <a:rPr lang="en-GB" sz="2600" i="1" dirty="0"/>
              <a:t>South Africa, 2012</a:t>
            </a:r>
            <a:r>
              <a:rPr lang="en-GB" sz="2600" dirty="0"/>
              <a:t>. Non-profit organisation, provides a platform for reporting on corruption by public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998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End Note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624585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GB" sz="40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GB" sz="4000" dirty="0"/>
              <a:t>A number of initiatives already exist in fighting corruption in HE – aim should be to bring them together and build on them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242063" y="4619134"/>
            <a:ext cx="2856321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b="1" dirty="0"/>
              <a:t>THANK YOU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2481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DC5BEB070FD14C8DB71FA99E1372F4" ma:contentTypeVersion="4" ma:contentTypeDescription="Create a new document." ma:contentTypeScope="" ma:versionID="543817987ea3bfd749728e1f58adf9d3">
  <xsd:schema xmlns:xsd="http://www.w3.org/2001/XMLSchema" xmlns:xs="http://www.w3.org/2001/XMLSchema" xmlns:p="http://schemas.microsoft.com/office/2006/metadata/properties" xmlns:ns2="7a99382b-a66f-4155-b9b0-3eed1890821e" xmlns:ns3="a3fb5c41-55e2-42a7-87bb-f19ea7cbf72e" targetNamespace="http://schemas.microsoft.com/office/2006/metadata/properties" ma:root="true" ma:fieldsID="119a92552dd46314287cbe59e8531c16" ns2:_="" ns3:_="">
    <xsd:import namespace="7a99382b-a66f-4155-b9b0-3eed1890821e"/>
    <xsd:import namespace="a3fb5c41-55e2-42a7-87bb-f19ea7cbf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9382b-a66f-4155-b9b0-3eed189082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b5c41-55e2-42a7-87bb-f19ea7cbf7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E0B428-554D-487B-B9D6-6B2CE8673B6B}"/>
</file>

<file path=customXml/itemProps2.xml><?xml version="1.0" encoding="utf-8"?>
<ds:datastoreItem xmlns:ds="http://schemas.openxmlformats.org/officeDocument/2006/customXml" ds:itemID="{A8CB2BEE-4B77-434D-A726-72EF3FE44D59}"/>
</file>

<file path=customXml/itemProps3.xml><?xml version="1.0" encoding="utf-8"?>
<ds:datastoreItem xmlns:ds="http://schemas.openxmlformats.org/officeDocument/2006/customXml" ds:itemID="{A380B8E2-98F6-4911-83D2-5F6C85FD96AD}"/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327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Webinar: Combatting Academic Corruption  Goolam Mohamedbhai</vt:lpstr>
      <vt:lpstr>‘Unbundling’ Corruption in Higher Education </vt:lpstr>
      <vt:lpstr>STRATEGY</vt:lpstr>
      <vt:lpstr>Actions Within HEIs</vt:lpstr>
      <vt:lpstr>Actions by Actors Outside HEIs</vt:lpstr>
      <vt:lpstr>End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Goolam Mohamedbhai - CIQG Webinar: Combatting Academic Corruption</dc:title>
  <dc:creator>Goolam Mohamedbhai</dc:creator>
  <cp:lastModifiedBy>Craige Moore</cp:lastModifiedBy>
  <cp:revision>61</cp:revision>
  <dcterms:created xsi:type="dcterms:W3CDTF">2016-12-09T20:25:30Z</dcterms:created>
  <dcterms:modified xsi:type="dcterms:W3CDTF">2016-12-13T19:51:23Z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0x01010022DC5BEB070FD14C8DB71FA99E1372F4</vt:lpwstr>
  </property>
</Properties>
</file>