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69" r:id="rId3"/>
    <p:sldId id="258" r:id="rId4"/>
    <p:sldId id="265" r:id="rId5"/>
    <p:sldId id="267" r:id="rId6"/>
    <p:sldId id="260" r:id="rId7"/>
    <p:sldId id="271" r:id="rId8"/>
    <p:sldId id="261" r:id="rId9"/>
    <p:sldId id="26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CACFA5-529B-481D-84A0-E320FEDE6173}" type="datetimeFigureOut">
              <a:rPr lang="en-US" smtClean="0"/>
              <a:pPr/>
              <a:t>7/10/2017</a:t>
            </a:fld>
            <a:endParaRPr lang="en-IN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A1B012-A9BD-49F7-864C-CD372718EF32}" type="slidenum">
              <a:rPr lang="en-IN" smtClean="0"/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Academic corruption : Plagiarism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algn="ctr"/>
            <a:r>
              <a:rPr lang="en-US" sz="3000" dirty="0"/>
              <a:t>Professor </a:t>
            </a:r>
            <a:r>
              <a:rPr lang="en-US" sz="3000" dirty="0" err="1"/>
              <a:t>N.V.Varghese</a:t>
            </a:r>
            <a:r>
              <a:rPr lang="en-US" sz="3000" dirty="0"/>
              <a:t>,</a:t>
            </a:r>
          </a:p>
          <a:p>
            <a:pPr algn="ctr"/>
            <a:r>
              <a:rPr lang="en-US" sz="3000" dirty="0"/>
              <a:t>Vice Chancellor, NUEPA and</a:t>
            </a:r>
          </a:p>
          <a:p>
            <a:pPr algn="ctr"/>
            <a:r>
              <a:rPr lang="en-US" sz="3000" dirty="0"/>
              <a:t> Director CPRHE, New Delhi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Punishment for 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punishment for plagiarism varies  - some cultures are more tolerant than others </a:t>
            </a:r>
          </a:p>
          <a:p>
            <a:r>
              <a:rPr lang="en-US" dirty="0"/>
              <a:t> Punishment  for student plagiarism  can be  re-submission of assignments, cancellation of grades, dismissal, withdrawal of degrees</a:t>
            </a:r>
          </a:p>
          <a:p>
            <a:r>
              <a:rPr lang="en-US" dirty="0"/>
              <a:t>Punishment for  plagiarism can be serious  and can end up in court cases</a:t>
            </a:r>
          </a:p>
          <a:p>
            <a:r>
              <a:rPr lang="en-US" dirty="0"/>
              <a:t> Plagiarism  punished or not  leads to humiliation and  loss of respect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corruption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Academics are respected for their intellectual contributions, honesty and integrity in teaching, grading students and for their publications</a:t>
            </a:r>
          </a:p>
          <a:p>
            <a:r>
              <a:rPr lang="en-US" dirty="0"/>
              <a:t>Academic  corruption in various forms has increased  in the recent past </a:t>
            </a:r>
          </a:p>
          <a:p>
            <a:r>
              <a:rPr lang="en-US" dirty="0"/>
              <a:t>Academic  corruption and unethical practices have   dented the image of the professoriate and institutions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academic corruption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Producing fake qualification certificates </a:t>
            </a:r>
          </a:p>
          <a:p>
            <a:r>
              <a:rPr lang="en-US" dirty="0"/>
              <a:t>Awarding degrees to underserving candidates</a:t>
            </a:r>
          </a:p>
          <a:p>
            <a:r>
              <a:rPr lang="en-US" dirty="0"/>
              <a:t>Bribe for grades/marks </a:t>
            </a:r>
          </a:p>
          <a:p>
            <a:r>
              <a:rPr lang="en-US" dirty="0"/>
              <a:t>Seeking sexual favors for grades/marks </a:t>
            </a:r>
          </a:p>
          <a:p>
            <a:r>
              <a:rPr lang="en-US" dirty="0"/>
              <a:t>Selling degrees  </a:t>
            </a:r>
          </a:p>
          <a:p>
            <a:r>
              <a:rPr lang="en-US" dirty="0"/>
              <a:t>Ghost writing in exams and doctoral theses</a:t>
            </a:r>
          </a:p>
          <a:p>
            <a:r>
              <a:rPr lang="en-US" dirty="0"/>
              <a:t>Plagiarism</a:t>
            </a:r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Who engages in plagiarism?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Plagiarism is an act of stealing someone else’s work without acknowledging and thus depriving the  original author the ownership </a:t>
            </a:r>
          </a:p>
          <a:p>
            <a:r>
              <a:rPr lang="en-US" dirty="0"/>
              <a:t>The professoriate engage in plagiarism while writing articles,  books and other publications </a:t>
            </a:r>
          </a:p>
          <a:p>
            <a:r>
              <a:rPr lang="en-US" dirty="0"/>
              <a:t>The student Plagiarism is reflected in cheating while writing assignments, dissertations and publications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Copy and paste plagiarism</a:t>
            </a:r>
          </a:p>
          <a:p>
            <a:r>
              <a:rPr lang="en-US" dirty="0"/>
              <a:t>Word switch plagiarism – some words from the source material is changed </a:t>
            </a:r>
          </a:p>
          <a:p>
            <a:r>
              <a:rPr lang="en-US" dirty="0"/>
              <a:t>Idea plagiarism –take someone’s idea and present it as your own</a:t>
            </a:r>
          </a:p>
          <a:p>
            <a:r>
              <a:rPr lang="en-US" dirty="0"/>
              <a:t>Authorship plagiarism – puts one’s name on a work done by somebody else </a:t>
            </a:r>
          </a:p>
          <a:p>
            <a:r>
              <a:rPr lang="en-US" dirty="0"/>
              <a:t>Plagiarism is on the increase with the wide-spread use of technology in teaching and learning </a:t>
            </a:r>
          </a:p>
          <a:p>
            <a:endParaRPr lang="en-US" dirty="0"/>
          </a:p>
          <a:p>
            <a:endParaRPr lang="en-IN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plagiarism by students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visible in take home assignments than in tests and exams</a:t>
            </a:r>
          </a:p>
          <a:p>
            <a:r>
              <a:rPr lang="en-US" dirty="0"/>
              <a:t>More visible in theses and articles </a:t>
            </a:r>
          </a:p>
          <a:p>
            <a:r>
              <a:rPr lang="en-US" dirty="0"/>
              <a:t>Submitting other’s assignment as your own</a:t>
            </a:r>
          </a:p>
          <a:p>
            <a:r>
              <a:rPr lang="en-US" dirty="0"/>
              <a:t>Failure to acknowledge the source</a:t>
            </a:r>
          </a:p>
          <a:p>
            <a:r>
              <a:rPr lang="en-US" dirty="0"/>
              <a:t>Some one writes for you </a:t>
            </a:r>
          </a:p>
          <a:p>
            <a:r>
              <a:rPr lang="en-US" dirty="0"/>
              <a:t>Paraphrasing an argument without acknowledging  the author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detect student plagiarism?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of the text will reveal plagiarism</a:t>
            </a:r>
          </a:p>
          <a:p>
            <a:r>
              <a:rPr lang="en-US" dirty="0"/>
              <a:t>The plagiarized parts will be different in style than other parts </a:t>
            </a:r>
          </a:p>
          <a:p>
            <a:r>
              <a:rPr lang="en-US" dirty="0"/>
              <a:t>Generally no grammatical mistakes in some part of the text is an indication of plagiarism</a:t>
            </a:r>
          </a:p>
          <a:p>
            <a:r>
              <a:rPr lang="en-US" dirty="0"/>
              <a:t>Rely on anti-plagiarism </a:t>
            </a:r>
            <a:r>
              <a:rPr lang="en-US" dirty="0" err="1"/>
              <a:t>softwares</a:t>
            </a:r>
            <a:r>
              <a:rPr lang="en-US" dirty="0"/>
              <a:t> to detect plagiarism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students plagiarize?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Inadequate time  to study , fierce competition  and fear of failure</a:t>
            </a:r>
          </a:p>
          <a:p>
            <a:r>
              <a:rPr lang="en-US" dirty="0"/>
              <a:t>Laziness to read and write and eagerness to invest time in other activities </a:t>
            </a:r>
          </a:p>
          <a:p>
            <a:r>
              <a:rPr lang="en-US" dirty="0"/>
              <a:t> Internet materials are more organized  and scores better  </a:t>
            </a:r>
          </a:p>
          <a:p>
            <a:r>
              <a:rPr lang="en-US" dirty="0"/>
              <a:t> Some  students do not know how to credit an author</a:t>
            </a:r>
          </a:p>
          <a:p>
            <a:r>
              <a:rPr lang="en-US" dirty="0"/>
              <a:t>Many students do not consider that copying from internet is cheating </a:t>
            </a:r>
          </a:p>
          <a:p>
            <a:r>
              <a:rPr lang="en-US" dirty="0"/>
              <a:t>Some do not consider plagiarism as unethical </a:t>
            </a:r>
          </a:p>
          <a:p>
            <a:r>
              <a:rPr lang="en-US" dirty="0"/>
              <a:t>A belief that students will not be caught since lecturers  will not have time to read all the assignments</a:t>
            </a:r>
          </a:p>
          <a:p>
            <a:r>
              <a:rPr lang="en-US" dirty="0"/>
              <a:t>Poor academic writing skills is an important reason </a:t>
            </a:r>
          </a:p>
          <a:p>
            <a:endParaRPr lang="en-IN" dirty="0"/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Extent of 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extent of plagiarism is around 17-20 per cent</a:t>
            </a:r>
          </a:p>
          <a:p>
            <a:r>
              <a:rPr lang="en-US" dirty="0"/>
              <a:t>Plagiarism is higher  in the first assignments than in their subsequent assignments</a:t>
            </a:r>
          </a:p>
          <a:p>
            <a:r>
              <a:rPr lang="en-US" dirty="0"/>
              <a:t> Many anti-plagiarism soft wares are in use in many universities</a:t>
            </a:r>
          </a:p>
          <a:p>
            <a:r>
              <a:rPr lang="en-US" dirty="0"/>
              <a:t>Studies show that after plagiarism  soft wares  are introduced, the level of  plagiarism was reduced in many universities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DC5BEB070FD14C8DB71FA99E1372F4" ma:contentTypeVersion="4" ma:contentTypeDescription="Create a new document." ma:contentTypeScope="" ma:versionID="543817987ea3bfd749728e1f58adf9d3">
  <xsd:schema xmlns:xsd="http://www.w3.org/2001/XMLSchema" xmlns:xs="http://www.w3.org/2001/XMLSchema" xmlns:p="http://schemas.microsoft.com/office/2006/metadata/properties" xmlns:ns2="7a99382b-a66f-4155-b9b0-3eed1890821e" xmlns:ns3="a3fb5c41-55e2-42a7-87bb-f19ea7cbf72e" targetNamespace="http://schemas.microsoft.com/office/2006/metadata/properties" ma:root="true" ma:fieldsID="119a92552dd46314287cbe59e8531c16" ns2:_="" ns3:_="">
    <xsd:import namespace="7a99382b-a66f-4155-b9b0-3eed1890821e"/>
    <xsd:import namespace="a3fb5c41-55e2-42a7-87bb-f19ea7cbf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9382b-a66f-4155-b9b0-3eed189082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b5c41-55e2-42a7-87bb-f19ea7cbf7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8B0A3D-B5C6-424E-A1A5-8035ADA26825}"/>
</file>

<file path=customXml/itemProps2.xml><?xml version="1.0" encoding="utf-8"?>
<ds:datastoreItem xmlns:ds="http://schemas.openxmlformats.org/officeDocument/2006/customXml" ds:itemID="{4C9102F0-B44A-41CE-B901-FAB46BDBA0D6}"/>
</file>

<file path=customXml/itemProps3.xml><?xml version="1.0" encoding="utf-8"?>
<ds:datastoreItem xmlns:ds="http://schemas.openxmlformats.org/officeDocument/2006/customXml" ds:itemID="{2281D311-07FE-4242-916A-B77857D3A44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</TotalTime>
  <Words>514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Academic corruption : Plagiarism</vt:lpstr>
      <vt:lpstr>Academic corruption</vt:lpstr>
      <vt:lpstr>Forms of academic corruption </vt:lpstr>
      <vt:lpstr>Who engages in plagiarism?</vt:lpstr>
      <vt:lpstr>Types of plagiarism</vt:lpstr>
      <vt:lpstr>Forms of plagiarism by students </vt:lpstr>
      <vt:lpstr>How to detect student plagiarism?</vt:lpstr>
      <vt:lpstr>Why students plagiarize?</vt:lpstr>
      <vt:lpstr>Extent of plagiarism</vt:lpstr>
      <vt:lpstr>Punishment for plagiarism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Plagiarism in Higher Education</dc:title>
  <dc:creator>hp</dc:creator>
  <cp:lastModifiedBy>Brian Christopher Kelley</cp:lastModifiedBy>
  <cp:revision>29</cp:revision>
  <dcterms:created xsi:type="dcterms:W3CDTF">2017-07-08T05:52:57Z</dcterms:created>
  <dcterms:modified xsi:type="dcterms:W3CDTF">2017-07-10T11:05:39Z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0x01010022DC5BEB070FD14C8DB71FA99E1372F4</vt:lpwstr>
  </property>
</Properties>
</file>